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5" r:id="rId4"/>
    <p:sldId id="259" r:id="rId5"/>
    <p:sldId id="278" r:id="rId6"/>
    <p:sldId id="274" r:id="rId7"/>
    <p:sldId id="276" r:id="rId8"/>
    <p:sldId id="277" r:id="rId9"/>
    <p:sldId id="264" r:id="rId10"/>
    <p:sldId id="269" r:id="rId11"/>
    <p:sldId id="270" r:id="rId12"/>
    <p:sldId id="271" r:id="rId13"/>
    <p:sldId id="262"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8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ata4.xml.rels><?xml version="1.0" encoding="UTF-8" standalone="yes"?>
<Relationships xmlns="http://schemas.openxmlformats.org/package/2006/relationships"><Relationship Id="rId2" Type="http://schemas.openxmlformats.org/officeDocument/2006/relationships/hyperlink" Target="http://www.navymwrnaples.com/child-youth/cyp-careers" TargetMode="External"/><Relationship Id="rId1" Type="http://schemas.openxmlformats.org/officeDocument/2006/relationships/hyperlink" Target="http://www.usajobs.com/"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2" Type="http://schemas.openxmlformats.org/officeDocument/2006/relationships/hyperlink" Target="http://www.navymwrnaples.com/child-youth/cyp-careers" TargetMode="External"/><Relationship Id="rId1" Type="http://schemas.openxmlformats.org/officeDocument/2006/relationships/hyperlink" Target="http://www.usajobs.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38121-C6FA-4E12-85DE-457430DC926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77DDE81-40DA-4A7E-9690-7D1C8550C3D2}">
      <dgm:prSet/>
      <dgm:spPr/>
      <dgm:t>
        <a:bodyPr/>
        <a:lstStyle/>
        <a:p>
          <a:pPr rtl="0"/>
          <a:r>
            <a:rPr lang="en-US" dirty="0" smtClean="0"/>
            <a:t>Our programs and services are designed to meet the unique needs of the military mission, service members, and their families. With our quality programs, you can rest easy knowing your children are safe and in good care.</a:t>
          </a:r>
          <a:endParaRPr lang="en-US" dirty="0"/>
        </a:p>
      </dgm:t>
    </dgm:pt>
    <dgm:pt modelId="{53D82816-2295-45D1-B21F-D33E08066661}" type="parTrans" cxnId="{90E36B22-9433-4FC3-B77B-6B7D8C4DC492}">
      <dgm:prSet/>
      <dgm:spPr/>
      <dgm:t>
        <a:bodyPr/>
        <a:lstStyle/>
        <a:p>
          <a:endParaRPr lang="en-US"/>
        </a:p>
      </dgm:t>
    </dgm:pt>
    <dgm:pt modelId="{586CB71B-4EE0-4235-9F85-FC4171CE88B8}" type="sibTrans" cxnId="{90E36B22-9433-4FC3-B77B-6B7D8C4DC492}">
      <dgm:prSet/>
      <dgm:spPr/>
      <dgm:t>
        <a:bodyPr/>
        <a:lstStyle/>
        <a:p>
          <a:endParaRPr lang="en-US"/>
        </a:p>
      </dgm:t>
    </dgm:pt>
    <dgm:pt modelId="{EB14ED9C-5398-4799-833D-F40CF263F28B}" type="pres">
      <dgm:prSet presAssocID="{7D238121-C6FA-4E12-85DE-457430DC9260}" presName="linearFlow" presStyleCnt="0">
        <dgm:presLayoutVars>
          <dgm:dir/>
          <dgm:resizeHandles val="exact"/>
        </dgm:presLayoutVars>
      </dgm:prSet>
      <dgm:spPr/>
      <dgm:t>
        <a:bodyPr/>
        <a:lstStyle/>
        <a:p>
          <a:endParaRPr lang="en-US"/>
        </a:p>
      </dgm:t>
    </dgm:pt>
    <dgm:pt modelId="{A33A61AE-83D7-481D-BD53-9D16A9CC6F24}" type="pres">
      <dgm:prSet presAssocID="{E77DDE81-40DA-4A7E-9690-7D1C8550C3D2}" presName="composite" presStyleCnt="0"/>
      <dgm:spPr/>
    </dgm:pt>
    <dgm:pt modelId="{BD116915-EC81-4E3C-BA93-FFF6A169B5C2}" type="pres">
      <dgm:prSet presAssocID="{E77DDE81-40DA-4A7E-9690-7D1C8550C3D2}" presName="imgShp" presStyleLbl="fgImgPlace1" presStyleIdx="0" presStyleCnt="1" custAng="54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B966C131-15DE-44F8-AF98-0CAC640BE672}" type="pres">
      <dgm:prSet presAssocID="{E77DDE81-40DA-4A7E-9690-7D1C8550C3D2}" presName="txShp" presStyleLbl="node1" presStyleIdx="0" presStyleCnt="1">
        <dgm:presLayoutVars>
          <dgm:bulletEnabled val="1"/>
        </dgm:presLayoutVars>
      </dgm:prSet>
      <dgm:spPr/>
      <dgm:t>
        <a:bodyPr/>
        <a:lstStyle/>
        <a:p>
          <a:endParaRPr lang="en-US"/>
        </a:p>
      </dgm:t>
    </dgm:pt>
  </dgm:ptLst>
  <dgm:cxnLst>
    <dgm:cxn modelId="{F7F2EC92-6FC8-41E3-8C60-85A8B98F4224}" type="presOf" srcId="{E77DDE81-40DA-4A7E-9690-7D1C8550C3D2}" destId="{B966C131-15DE-44F8-AF98-0CAC640BE672}" srcOrd="0" destOrd="0" presId="urn:microsoft.com/office/officeart/2005/8/layout/vList3"/>
    <dgm:cxn modelId="{68FC117C-F440-422A-8E3F-0063E57D1EC4}" type="presOf" srcId="{7D238121-C6FA-4E12-85DE-457430DC9260}" destId="{EB14ED9C-5398-4799-833D-F40CF263F28B}" srcOrd="0" destOrd="0" presId="urn:microsoft.com/office/officeart/2005/8/layout/vList3"/>
    <dgm:cxn modelId="{90E36B22-9433-4FC3-B77B-6B7D8C4DC492}" srcId="{7D238121-C6FA-4E12-85DE-457430DC9260}" destId="{E77DDE81-40DA-4A7E-9690-7D1C8550C3D2}" srcOrd="0" destOrd="0" parTransId="{53D82816-2295-45D1-B21F-D33E08066661}" sibTransId="{586CB71B-4EE0-4235-9F85-FC4171CE88B8}"/>
    <dgm:cxn modelId="{1F020969-EE87-414B-8DF3-62FC4174C4F9}" type="presParOf" srcId="{EB14ED9C-5398-4799-833D-F40CF263F28B}" destId="{A33A61AE-83D7-481D-BD53-9D16A9CC6F24}" srcOrd="0" destOrd="0" presId="urn:microsoft.com/office/officeart/2005/8/layout/vList3"/>
    <dgm:cxn modelId="{DBE2BE14-9369-4B7D-AA49-63486DA43FE1}" type="presParOf" srcId="{A33A61AE-83D7-481D-BD53-9D16A9CC6F24}" destId="{BD116915-EC81-4E3C-BA93-FFF6A169B5C2}" srcOrd="0" destOrd="0" presId="urn:microsoft.com/office/officeart/2005/8/layout/vList3"/>
    <dgm:cxn modelId="{E3E102C2-5889-4334-93D9-B23E7FFBAB78}" type="presParOf" srcId="{A33A61AE-83D7-481D-BD53-9D16A9CC6F24}" destId="{B966C131-15DE-44F8-AF98-0CAC640BE67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B147C-BA35-49B3-A496-E9A8987B3F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B385004-8A77-4049-A34F-EE292084AF6D}">
      <dgm:prSet/>
      <dgm:spPr/>
      <dgm:t>
        <a:bodyPr/>
        <a:lstStyle/>
        <a:p>
          <a:pPr algn="ctr" rtl="0"/>
          <a:r>
            <a:rPr lang="en-US" smtClean="0"/>
            <a:t>Child Development Centers (CDC)</a:t>
          </a:r>
          <a:endParaRPr lang="en-US"/>
        </a:p>
      </dgm:t>
    </dgm:pt>
    <dgm:pt modelId="{D37415ED-05A4-4016-9CAA-49C375C7826B}" type="parTrans" cxnId="{C7FE854F-DA01-4342-9FCD-814C25BA8BD6}">
      <dgm:prSet/>
      <dgm:spPr/>
      <dgm:t>
        <a:bodyPr/>
        <a:lstStyle/>
        <a:p>
          <a:pPr algn="ctr"/>
          <a:endParaRPr lang="en-US"/>
        </a:p>
      </dgm:t>
    </dgm:pt>
    <dgm:pt modelId="{FB31FBCF-58D0-4E46-A4D1-2E83AFB8F1EA}" type="sibTrans" cxnId="{C7FE854F-DA01-4342-9FCD-814C25BA8BD6}">
      <dgm:prSet/>
      <dgm:spPr/>
      <dgm:t>
        <a:bodyPr/>
        <a:lstStyle/>
        <a:p>
          <a:pPr algn="ctr"/>
          <a:endParaRPr lang="en-US"/>
        </a:p>
      </dgm:t>
    </dgm:pt>
    <dgm:pt modelId="{DF2C2818-F1B4-43DA-872E-F5AB1C53F837}">
      <dgm:prSet/>
      <dgm:spPr/>
      <dgm:t>
        <a:bodyPr/>
        <a:lstStyle/>
        <a:p>
          <a:pPr algn="ctr" rtl="0"/>
          <a:r>
            <a:rPr lang="en-US" i="0" baseline="0" smtClean="0"/>
            <a:t>School</a:t>
          </a:r>
          <a:r>
            <a:rPr lang="en-US" i="0" smtClean="0"/>
            <a:t> Age Care (SAC)</a:t>
          </a:r>
          <a:endParaRPr lang="en-US"/>
        </a:p>
      </dgm:t>
    </dgm:pt>
    <dgm:pt modelId="{2A99DA49-2E8D-4774-978B-BEAE208C4F5F}" type="parTrans" cxnId="{C4EDED15-F4BA-4433-9D1B-7A44178A00CB}">
      <dgm:prSet/>
      <dgm:spPr/>
      <dgm:t>
        <a:bodyPr/>
        <a:lstStyle/>
        <a:p>
          <a:pPr algn="ctr"/>
          <a:endParaRPr lang="en-US"/>
        </a:p>
      </dgm:t>
    </dgm:pt>
    <dgm:pt modelId="{69B0455C-CFCA-451C-B0F1-09EE2997F173}" type="sibTrans" cxnId="{C4EDED15-F4BA-4433-9D1B-7A44178A00CB}">
      <dgm:prSet/>
      <dgm:spPr/>
      <dgm:t>
        <a:bodyPr/>
        <a:lstStyle/>
        <a:p>
          <a:pPr algn="ctr"/>
          <a:endParaRPr lang="en-US"/>
        </a:p>
      </dgm:t>
    </dgm:pt>
    <dgm:pt modelId="{E9642901-8502-41FE-8CCC-8FF3DD98693C}">
      <dgm:prSet/>
      <dgm:spPr/>
      <dgm:t>
        <a:bodyPr/>
        <a:lstStyle/>
        <a:p>
          <a:pPr algn="ctr" rtl="0"/>
          <a:r>
            <a:rPr lang="en-US" i="0" baseline="0" smtClean="0"/>
            <a:t>Teen</a:t>
          </a:r>
          <a:r>
            <a:rPr lang="en-US" i="0" smtClean="0"/>
            <a:t> Programs</a:t>
          </a:r>
          <a:endParaRPr lang="en-US"/>
        </a:p>
      </dgm:t>
    </dgm:pt>
    <dgm:pt modelId="{F788FC67-AE95-420C-8C37-45FFC03D0C56}" type="parTrans" cxnId="{7BDC2377-CE13-4E60-80D2-7D8F273689D5}">
      <dgm:prSet/>
      <dgm:spPr/>
      <dgm:t>
        <a:bodyPr/>
        <a:lstStyle/>
        <a:p>
          <a:pPr algn="ctr"/>
          <a:endParaRPr lang="en-US"/>
        </a:p>
      </dgm:t>
    </dgm:pt>
    <dgm:pt modelId="{083B3E8F-CAB2-469C-BB7B-0CD0BDC64143}" type="sibTrans" cxnId="{7BDC2377-CE13-4E60-80D2-7D8F273689D5}">
      <dgm:prSet/>
      <dgm:spPr/>
      <dgm:t>
        <a:bodyPr/>
        <a:lstStyle/>
        <a:p>
          <a:pPr algn="ctr"/>
          <a:endParaRPr lang="en-US"/>
        </a:p>
      </dgm:t>
    </dgm:pt>
    <dgm:pt modelId="{1FA18049-F135-444A-815C-28ECB85231AC}">
      <dgm:prSet/>
      <dgm:spPr/>
      <dgm:t>
        <a:bodyPr/>
        <a:lstStyle/>
        <a:p>
          <a:pPr algn="ctr" rtl="0"/>
          <a:r>
            <a:rPr lang="en-US" smtClean="0"/>
            <a:t>Youth Sports and Fitness (YSF)</a:t>
          </a:r>
          <a:endParaRPr lang="en-US"/>
        </a:p>
      </dgm:t>
    </dgm:pt>
    <dgm:pt modelId="{0BB1177D-B87F-4C1C-A7A9-190D6712F824}" type="parTrans" cxnId="{D3FFA0C7-C3D8-4FD5-968D-EEEC1C241E0B}">
      <dgm:prSet/>
      <dgm:spPr/>
      <dgm:t>
        <a:bodyPr/>
        <a:lstStyle/>
        <a:p>
          <a:pPr algn="ctr"/>
          <a:endParaRPr lang="en-US"/>
        </a:p>
      </dgm:t>
    </dgm:pt>
    <dgm:pt modelId="{87224624-4A14-44DE-B103-DB93658D0CFD}" type="sibTrans" cxnId="{D3FFA0C7-C3D8-4FD5-968D-EEEC1C241E0B}">
      <dgm:prSet/>
      <dgm:spPr/>
      <dgm:t>
        <a:bodyPr/>
        <a:lstStyle/>
        <a:p>
          <a:pPr algn="ctr"/>
          <a:endParaRPr lang="en-US"/>
        </a:p>
      </dgm:t>
    </dgm:pt>
    <dgm:pt modelId="{D3C60EFD-335E-4945-A227-D095215311AA}">
      <dgm:prSet/>
      <dgm:spPr/>
      <dgm:t>
        <a:bodyPr/>
        <a:lstStyle/>
        <a:p>
          <a:pPr algn="ctr" rtl="0"/>
          <a:r>
            <a:rPr lang="en-US" smtClean="0"/>
            <a:t>Child and Youth E</a:t>
          </a:r>
          <a:r>
            <a:rPr lang="en-US" i="0" smtClean="0"/>
            <a:t>ducational Services (CYES/SLO)</a:t>
          </a:r>
          <a:endParaRPr lang="en-US"/>
        </a:p>
      </dgm:t>
    </dgm:pt>
    <dgm:pt modelId="{7AA0FF50-38B2-4D9E-8688-3D72AEE17538}" type="parTrans" cxnId="{19457F30-6E56-46F5-8767-08FC30E883C8}">
      <dgm:prSet/>
      <dgm:spPr/>
      <dgm:t>
        <a:bodyPr/>
        <a:lstStyle/>
        <a:p>
          <a:pPr algn="ctr"/>
          <a:endParaRPr lang="en-US"/>
        </a:p>
      </dgm:t>
    </dgm:pt>
    <dgm:pt modelId="{23DF53BC-6AC6-4675-886F-1709B5E0B56C}" type="sibTrans" cxnId="{19457F30-6E56-46F5-8767-08FC30E883C8}">
      <dgm:prSet/>
      <dgm:spPr/>
      <dgm:t>
        <a:bodyPr/>
        <a:lstStyle/>
        <a:p>
          <a:pPr algn="ctr"/>
          <a:endParaRPr lang="en-US"/>
        </a:p>
      </dgm:t>
    </dgm:pt>
    <dgm:pt modelId="{51D82F25-691D-4BF1-A0C6-DC7028BC2A08}">
      <dgm:prSet/>
      <dgm:spPr/>
      <dgm:t>
        <a:bodyPr/>
        <a:lstStyle/>
        <a:p>
          <a:pPr algn="ctr" rtl="0"/>
          <a:r>
            <a:rPr lang="en-US" smtClean="0"/>
            <a:t>Child Development Homes (CDH)</a:t>
          </a:r>
          <a:endParaRPr lang="en-US"/>
        </a:p>
      </dgm:t>
    </dgm:pt>
    <dgm:pt modelId="{A78BE9CD-44ED-4AC7-8FAD-B8FE3A0E8601}" type="parTrans" cxnId="{252EB9E7-35B7-4077-8D88-B31F551242D3}">
      <dgm:prSet/>
      <dgm:spPr/>
      <dgm:t>
        <a:bodyPr/>
        <a:lstStyle/>
        <a:p>
          <a:pPr algn="ctr"/>
          <a:endParaRPr lang="en-US"/>
        </a:p>
      </dgm:t>
    </dgm:pt>
    <dgm:pt modelId="{ADCB21ED-A167-496B-A96E-39632E6E7DE6}" type="sibTrans" cxnId="{252EB9E7-35B7-4077-8D88-B31F551242D3}">
      <dgm:prSet/>
      <dgm:spPr/>
      <dgm:t>
        <a:bodyPr/>
        <a:lstStyle/>
        <a:p>
          <a:pPr algn="ctr"/>
          <a:endParaRPr lang="en-US"/>
        </a:p>
      </dgm:t>
    </dgm:pt>
    <dgm:pt modelId="{B0276FF0-B122-4DE1-8CDC-06848ABCAE59}" type="pres">
      <dgm:prSet presAssocID="{556B147C-BA35-49B3-A496-E9A8987B3FAB}" presName="linear" presStyleCnt="0">
        <dgm:presLayoutVars>
          <dgm:animLvl val="lvl"/>
          <dgm:resizeHandles val="exact"/>
        </dgm:presLayoutVars>
      </dgm:prSet>
      <dgm:spPr/>
      <dgm:t>
        <a:bodyPr/>
        <a:lstStyle/>
        <a:p>
          <a:endParaRPr lang="en-US"/>
        </a:p>
      </dgm:t>
    </dgm:pt>
    <dgm:pt modelId="{F86866ED-FA04-41BD-9555-ED0F557D8931}" type="pres">
      <dgm:prSet presAssocID="{7B385004-8A77-4049-A34F-EE292084AF6D}" presName="parentText" presStyleLbl="node1" presStyleIdx="0" presStyleCnt="6">
        <dgm:presLayoutVars>
          <dgm:chMax val="0"/>
          <dgm:bulletEnabled val="1"/>
        </dgm:presLayoutVars>
      </dgm:prSet>
      <dgm:spPr/>
      <dgm:t>
        <a:bodyPr/>
        <a:lstStyle/>
        <a:p>
          <a:endParaRPr lang="en-US"/>
        </a:p>
      </dgm:t>
    </dgm:pt>
    <dgm:pt modelId="{6846C4FB-4FEA-472A-A2CF-B0EBDFA5116A}" type="pres">
      <dgm:prSet presAssocID="{FB31FBCF-58D0-4E46-A4D1-2E83AFB8F1EA}" presName="spacer" presStyleCnt="0"/>
      <dgm:spPr/>
    </dgm:pt>
    <dgm:pt modelId="{EC3464C8-B4F1-4CC4-9161-0A86716E13F5}" type="pres">
      <dgm:prSet presAssocID="{DF2C2818-F1B4-43DA-872E-F5AB1C53F837}" presName="parentText" presStyleLbl="node1" presStyleIdx="1" presStyleCnt="6">
        <dgm:presLayoutVars>
          <dgm:chMax val="0"/>
          <dgm:bulletEnabled val="1"/>
        </dgm:presLayoutVars>
      </dgm:prSet>
      <dgm:spPr/>
      <dgm:t>
        <a:bodyPr/>
        <a:lstStyle/>
        <a:p>
          <a:endParaRPr lang="en-US"/>
        </a:p>
      </dgm:t>
    </dgm:pt>
    <dgm:pt modelId="{0AA388C5-5513-4D8D-95A2-BE7CBCB4904B}" type="pres">
      <dgm:prSet presAssocID="{69B0455C-CFCA-451C-B0F1-09EE2997F173}" presName="spacer" presStyleCnt="0"/>
      <dgm:spPr/>
    </dgm:pt>
    <dgm:pt modelId="{C6E7227A-4914-4ECF-B4C8-4D640E2DE57B}" type="pres">
      <dgm:prSet presAssocID="{E9642901-8502-41FE-8CCC-8FF3DD98693C}" presName="parentText" presStyleLbl="node1" presStyleIdx="2" presStyleCnt="6">
        <dgm:presLayoutVars>
          <dgm:chMax val="0"/>
          <dgm:bulletEnabled val="1"/>
        </dgm:presLayoutVars>
      </dgm:prSet>
      <dgm:spPr/>
      <dgm:t>
        <a:bodyPr/>
        <a:lstStyle/>
        <a:p>
          <a:endParaRPr lang="en-US"/>
        </a:p>
      </dgm:t>
    </dgm:pt>
    <dgm:pt modelId="{477AA665-A108-4669-9768-60BBCF1D838B}" type="pres">
      <dgm:prSet presAssocID="{083B3E8F-CAB2-469C-BB7B-0CD0BDC64143}" presName="spacer" presStyleCnt="0"/>
      <dgm:spPr/>
    </dgm:pt>
    <dgm:pt modelId="{05808BA1-6DD7-4BFA-94C0-3314D98C5822}" type="pres">
      <dgm:prSet presAssocID="{1FA18049-F135-444A-815C-28ECB85231AC}" presName="parentText" presStyleLbl="node1" presStyleIdx="3" presStyleCnt="6">
        <dgm:presLayoutVars>
          <dgm:chMax val="0"/>
          <dgm:bulletEnabled val="1"/>
        </dgm:presLayoutVars>
      </dgm:prSet>
      <dgm:spPr/>
      <dgm:t>
        <a:bodyPr/>
        <a:lstStyle/>
        <a:p>
          <a:endParaRPr lang="en-US"/>
        </a:p>
      </dgm:t>
    </dgm:pt>
    <dgm:pt modelId="{41783B95-381B-48C3-98F9-9ACB385F1665}" type="pres">
      <dgm:prSet presAssocID="{87224624-4A14-44DE-B103-DB93658D0CFD}" presName="spacer" presStyleCnt="0"/>
      <dgm:spPr/>
    </dgm:pt>
    <dgm:pt modelId="{CF01A130-CF20-48DB-A022-F07054BBA6C7}" type="pres">
      <dgm:prSet presAssocID="{D3C60EFD-335E-4945-A227-D095215311AA}" presName="parentText" presStyleLbl="node1" presStyleIdx="4" presStyleCnt="6">
        <dgm:presLayoutVars>
          <dgm:chMax val="0"/>
          <dgm:bulletEnabled val="1"/>
        </dgm:presLayoutVars>
      </dgm:prSet>
      <dgm:spPr/>
      <dgm:t>
        <a:bodyPr/>
        <a:lstStyle/>
        <a:p>
          <a:endParaRPr lang="en-US"/>
        </a:p>
      </dgm:t>
    </dgm:pt>
    <dgm:pt modelId="{4EDB1AEA-056B-44D9-BD30-F72AAF5AAED5}" type="pres">
      <dgm:prSet presAssocID="{23DF53BC-6AC6-4675-886F-1709B5E0B56C}" presName="spacer" presStyleCnt="0"/>
      <dgm:spPr/>
    </dgm:pt>
    <dgm:pt modelId="{6064445F-CF0F-44FE-852F-BE55489B7AB5}" type="pres">
      <dgm:prSet presAssocID="{51D82F25-691D-4BF1-A0C6-DC7028BC2A08}" presName="parentText" presStyleLbl="node1" presStyleIdx="5" presStyleCnt="6">
        <dgm:presLayoutVars>
          <dgm:chMax val="0"/>
          <dgm:bulletEnabled val="1"/>
        </dgm:presLayoutVars>
      </dgm:prSet>
      <dgm:spPr/>
      <dgm:t>
        <a:bodyPr/>
        <a:lstStyle/>
        <a:p>
          <a:endParaRPr lang="en-US"/>
        </a:p>
      </dgm:t>
    </dgm:pt>
  </dgm:ptLst>
  <dgm:cxnLst>
    <dgm:cxn modelId="{C4EDED15-F4BA-4433-9D1B-7A44178A00CB}" srcId="{556B147C-BA35-49B3-A496-E9A8987B3FAB}" destId="{DF2C2818-F1B4-43DA-872E-F5AB1C53F837}" srcOrd="1" destOrd="0" parTransId="{2A99DA49-2E8D-4774-978B-BEAE208C4F5F}" sibTransId="{69B0455C-CFCA-451C-B0F1-09EE2997F173}"/>
    <dgm:cxn modelId="{252EB9E7-35B7-4077-8D88-B31F551242D3}" srcId="{556B147C-BA35-49B3-A496-E9A8987B3FAB}" destId="{51D82F25-691D-4BF1-A0C6-DC7028BC2A08}" srcOrd="5" destOrd="0" parTransId="{A78BE9CD-44ED-4AC7-8FAD-B8FE3A0E8601}" sibTransId="{ADCB21ED-A167-496B-A96E-39632E6E7DE6}"/>
    <dgm:cxn modelId="{C7FE854F-DA01-4342-9FCD-814C25BA8BD6}" srcId="{556B147C-BA35-49B3-A496-E9A8987B3FAB}" destId="{7B385004-8A77-4049-A34F-EE292084AF6D}" srcOrd="0" destOrd="0" parTransId="{D37415ED-05A4-4016-9CAA-49C375C7826B}" sibTransId="{FB31FBCF-58D0-4E46-A4D1-2E83AFB8F1EA}"/>
    <dgm:cxn modelId="{5A18E26A-0AEC-406B-8076-78AECA339C92}" type="presOf" srcId="{DF2C2818-F1B4-43DA-872E-F5AB1C53F837}" destId="{EC3464C8-B4F1-4CC4-9161-0A86716E13F5}" srcOrd="0" destOrd="0" presId="urn:microsoft.com/office/officeart/2005/8/layout/vList2"/>
    <dgm:cxn modelId="{AC612180-20F6-4877-83E6-3F0407C59546}" type="presOf" srcId="{51D82F25-691D-4BF1-A0C6-DC7028BC2A08}" destId="{6064445F-CF0F-44FE-852F-BE55489B7AB5}" srcOrd="0" destOrd="0" presId="urn:microsoft.com/office/officeart/2005/8/layout/vList2"/>
    <dgm:cxn modelId="{AFA59BAC-830F-4A2B-842B-C117FAF0C85C}" type="presOf" srcId="{7B385004-8A77-4049-A34F-EE292084AF6D}" destId="{F86866ED-FA04-41BD-9555-ED0F557D8931}" srcOrd="0" destOrd="0" presId="urn:microsoft.com/office/officeart/2005/8/layout/vList2"/>
    <dgm:cxn modelId="{D3FFA0C7-C3D8-4FD5-968D-EEEC1C241E0B}" srcId="{556B147C-BA35-49B3-A496-E9A8987B3FAB}" destId="{1FA18049-F135-444A-815C-28ECB85231AC}" srcOrd="3" destOrd="0" parTransId="{0BB1177D-B87F-4C1C-A7A9-190D6712F824}" sibTransId="{87224624-4A14-44DE-B103-DB93658D0CFD}"/>
    <dgm:cxn modelId="{AB4F67D4-FE19-4D7C-A728-401C13324636}" type="presOf" srcId="{1FA18049-F135-444A-815C-28ECB85231AC}" destId="{05808BA1-6DD7-4BFA-94C0-3314D98C5822}" srcOrd="0" destOrd="0" presId="urn:microsoft.com/office/officeart/2005/8/layout/vList2"/>
    <dgm:cxn modelId="{A1D844A0-EA68-4067-B1F9-742A37CD2770}" type="presOf" srcId="{E9642901-8502-41FE-8CCC-8FF3DD98693C}" destId="{C6E7227A-4914-4ECF-B4C8-4D640E2DE57B}" srcOrd="0" destOrd="0" presId="urn:microsoft.com/office/officeart/2005/8/layout/vList2"/>
    <dgm:cxn modelId="{7BDC2377-CE13-4E60-80D2-7D8F273689D5}" srcId="{556B147C-BA35-49B3-A496-E9A8987B3FAB}" destId="{E9642901-8502-41FE-8CCC-8FF3DD98693C}" srcOrd="2" destOrd="0" parTransId="{F788FC67-AE95-420C-8C37-45FFC03D0C56}" sibTransId="{083B3E8F-CAB2-469C-BB7B-0CD0BDC64143}"/>
    <dgm:cxn modelId="{D0FEA2BB-B805-4176-9419-CF9BAA4F2BAF}" type="presOf" srcId="{D3C60EFD-335E-4945-A227-D095215311AA}" destId="{CF01A130-CF20-48DB-A022-F07054BBA6C7}" srcOrd="0" destOrd="0" presId="urn:microsoft.com/office/officeart/2005/8/layout/vList2"/>
    <dgm:cxn modelId="{19FBC60E-2134-440E-8E48-FF2DC612C046}" type="presOf" srcId="{556B147C-BA35-49B3-A496-E9A8987B3FAB}" destId="{B0276FF0-B122-4DE1-8CDC-06848ABCAE59}" srcOrd="0" destOrd="0" presId="urn:microsoft.com/office/officeart/2005/8/layout/vList2"/>
    <dgm:cxn modelId="{19457F30-6E56-46F5-8767-08FC30E883C8}" srcId="{556B147C-BA35-49B3-A496-E9A8987B3FAB}" destId="{D3C60EFD-335E-4945-A227-D095215311AA}" srcOrd="4" destOrd="0" parTransId="{7AA0FF50-38B2-4D9E-8688-3D72AEE17538}" sibTransId="{23DF53BC-6AC6-4675-886F-1709B5E0B56C}"/>
    <dgm:cxn modelId="{B5543B19-D3CD-4DA8-A9EA-45658F99A40F}" type="presParOf" srcId="{B0276FF0-B122-4DE1-8CDC-06848ABCAE59}" destId="{F86866ED-FA04-41BD-9555-ED0F557D8931}" srcOrd="0" destOrd="0" presId="urn:microsoft.com/office/officeart/2005/8/layout/vList2"/>
    <dgm:cxn modelId="{662B86FD-F81E-433A-8A34-2811AAFC367F}" type="presParOf" srcId="{B0276FF0-B122-4DE1-8CDC-06848ABCAE59}" destId="{6846C4FB-4FEA-472A-A2CF-B0EBDFA5116A}" srcOrd="1" destOrd="0" presId="urn:microsoft.com/office/officeart/2005/8/layout/vList2"/>
    <dgm:cxn modelId="{3456B5D3-07CE-4720-B689-B945D16B0024}" type="presParOf" srcId="{B0276FF0-B122-4DE1-8CDC-06848ABCAE59}" destId="{EC3464C8-B4F1-4CC4-9161-0A86716E13F5}" srcOrd="2" destOrd="0" presId="urn:microsoft.com/office/officeart/2005/8/layout/vList2"/>
    <dgm:cxn modelId="{03CAEE30-166F-451A-B548-D87EA2BBA87B}" type="presParOf" srcId="{B0276FF0-B122-4DE1-8CDC-06848ABCAE59}" destId="{0AA388C5-5513-4D8D-95A2-BE7CBCB4904B}" srcOrd="3" destOrd="0" presId="urn:microsoft.com/office/officeart/2005/8/layout/vList2"/>
    <dgm:cxn modelId="{50EFF8D0-DFF6-463D-BD2F-536A50E3F15F}" type="presParOf" srcId="{B0276FF0-B122-4DE1-8CDC-06848ABCAE59}" destId="{C6E7227A-4914-4ECF-B4C8-4D640E2DE57B}" srcOrd="4" destOrd="0" presId="urn:microsoft.com/office/officeart/2005/8/layout/vList2"/>
    <dgm:cxn modelId="{EE7DEA7D-A449-42D7-9FB9-EF078ED48A41}" type="presParOf" srcId="{B0276FF0-B122-4DE1-8CDC-06848ABCAE59}" destId="{477AA665-A108-4669-9768-60BBCF1D838B}" srcOrd="5" destOrd="0" presId="urn:microsoft.com/office/officeart/2005/8/layout/vList2"/>
    <dgm:cxn modelId="{6E9C0C7C-32A4-43DF-957E-2F63C33E5CF7}" type="presParOf" srcId="{B0276FF0-B122-4DE1-8CDC-06848ABCAE59}" destId="{05808BA1-6DD7-4BFA-94C0-3314D98C5822}" srcOrd="6" destOrd="0" presId="urn:microsoft.com/office/officeart/2005/8/layout/vList2"/>
    <dgm:cxn modelId="{8BF8D5F2-A485-47DA-A4EF-F2F9677F01C6}" type="presParOf" srcId="{B0276FF0-B122-4DE1-8CDC-06848ABCAE59}" destId="{41783B95-381B-48C3-98F9-9ACB385F1665}" srcOrd="7" destOrd="0" presId="urn:microsoft.com/office/officeart/2005/8/layout/vList2"/>
    <dgm:cxn modelId="{B1963AB0-0CED-409F-BC1B-2010E060E544}" type="presParOf" srcId="{B0276FF0-B122-4DE1-8CDC-06848ABCAE59}" destId="{CF01A130-CF20-48DB-A022-F07054BBA6C7}" srcOrd="8" destOrd="0" presId="urn:microsoft.com/office/officeart/2005/8/layout/vList2"/>
    <dgm:cxn modelId="{4C7008CB-C987-46FF-B0EF-52983B4A4969}" type="presParOf" srcId="{B0276FF0-B122-4DE1-8CDC-06848ABCAE59}" destId="{4EDB1AEA-056B-44D9-BD30-F72AAF5AAED5}" srcOrd="9" destOrd="0" presId="urn:microsoft.com/office/officeart/2005/8/layout/vList2"/>
    <dgm:cxn modelId="{F25F5438-0F2B-4191-8101-81470530A792}" type="presParOf" srcId="{B0276FF0-B122-4DE1-8CDC-06848ABCAE59}" destId="{6064445F-CF0F-44FE-852F-BE55489B7AB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FE6118-F91D-41E0-9ABA-E477F749EC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55ADB9-88A4-4A33-BB66-366C97428834}">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solidFill>
                <a:schemeClr val="tx1"/>
              </a:solidFill>
            </a:rPr>
            <a:t>Capo CDC 			DSN 626-5116 / COMM 081-568-5116</a:t>
          </a:r>
          <a:endParaRPr lang="en-US" dirty="0">
            <a:solidFill>
              <a:schemeClr val="tx1"/>
            </a:solidFill>
          </a:endParaRPr>
        </a:p>
      </dgm:t>
    </dgm:pt>
    <dgm:pt modelId="{C6464966-1DF7-4185-9962-4318EAF41B96}" type="parTrans" cxnId="{4115837D-8619-401D-A0BC-22F5FDC6949C}">
      <dgm:prSet/>
      <dgm:spPr/>
      <dgm:t>
        <a:bodyPr/>
        <a:lstStyle/>
        <a:p>
          <a:endParaRPr lang="en-US"/>
        </a:p>
      </dgm:t>
    </dgm:pt>
    <dgm:pt modelId="{DF8EE571-383B-485E-8C20-334CA5A4452E}" type="sibTrans" cxnId="{4115837D-8619-401D-A0BC-22F5FDC6949C}">
      <dgm:prSet/>
      <dgm:spPr/>
      <dgm:t>
        <a:bodyPr/>
        <a:lstStyle/>
        <a:p>
          <a:endParaRPr lang="en-US"/>
        </a:p>
      </dgm:t>
    </dgm:pt>
    <dgm:pt modelId="{B2F23F1C-8DB8-4A51-A836-730BFFC42B5D}">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solidFill>
                <a:schemeClr val="tx1"/>
              </a:solidFill>
            </a:rPr>
            <a:t>SS CDC 				DSN 629-4989 / COMM 081-811-4989</a:t>
          </a:r>
          <a:endParaRPr lang="en-US" dirty="0">
            <a:solidFill>
              <a:schemeClr val="tx1"/>
            </a:solidFill>
          </a:endParaRPr>
        </a:p>
      </dgm:t>
    </dgm:pt>
    <dgm:pt modelId="{9A8DAC89-E568-4F91-AC5D-A198BC29981D}" type="parTrans" cxnId="{87D88925-FDA9-4CC3-A2F8-2BF17673E332}">
      <dgm:prSet/>
      <dgm:spPr/>
      <dgm:t>
        <a:bodyPr/>
        <a:lstStyle/>
        <a:p>
          <a:endParaRPr lang="en-US"/>
        </a:p>
      </dgm:t>
    </dgm:pt>
    <dgm:pt modelId="{34263DDB-A2BC-4D5B-B050-AF010BD605C4}" type="sibTrans" cxnId="{87D88925-FDA9-4CC3-A2F8-2BF17673E332}">
      <dgm:prSet/>
      <dgm:spPr/>
      <dgm:t>
        <a:bodyPr/>
        <a:lstStyle/>
        <a:p>
          <a:endParaRPr lang="en-US"/>
        </a:p>
      </dgm:t>
    </dgm:pt>
    <dgm:pt modelId="{E98720C7-4A1A-4C8B-8EC1-89602C0ECD95}">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solidFill>
                <a:schemeClr val="tx1"/>
              </a:solidFill>
            </a:rPr>
            <a:t>School Age Care 			DSN 629-4722 / COMM 081-811-4722</a:t>
          </a:r>
          <a:endParaRPr lang="en-US" dirty="0">
            <a:solidFill>
              <a:schemeClr val="tx1"/>
            </a:solidFill>
          </a:endParaRPr>
        </a:p>
      </dgm:t>
    </dgm:pt>
    <dgm:pt modelId="{5EC04FE6-6B34-457E-A92D-ECA87C30D330}" type="parTrans" cxnId="{6C38390F-C675-42C0-9D21-B5195349178A}">
      <dgm:prSet/>
      <dgm:spPr/>
      <dgm:t>
        <a:bodyPr/>
        <a:lstStyle/>
        <a:p>
          <a:endParaRPr lang="en-US"/>
        </a:p>
      </dgm:t>
    </dgm:pt>
    <dgm:pt modelId="{43C66E75-85F1-42C6-8FAF-090FFEF048C4}" type="sibTrans" cxnId="{6C38390F-C675-42C0-9D21-B5195349178A}">
      <dgm:prSet/>
      <dgm:spPr/>
      <dgm:t>
        <a:bodyPr/>
        <a:lstStyle/>
        <a:p>
          <a:endParaRPr lang="en-US"/>
        </a:p>
      </dgm:t>
    </dgm:pt>
    <dgm:pt modelId="{661B7598-D8D8-4D52-8E2E-AF311A03FEB9}">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solidFill>
                <a:schemeClr val="tx1"/>
              </a:solidFill>
            </a:rPr>
            <a:t>Teen Center 			DSN 629-4395 / COMM 081-811-4395</a:t>
          </a:r>
          <a:endParaRPr lang="en-US" dirty="0">
            <a:solidFill>
              <a:schemeClr val="tx1"/>
            </a:solidFill>
          </a:endParaRPr>
        </a:p>
      </dgm:t>
    </dgm:pt>
    <dgm:pt modelId="{DC87D372-AA67-4C8D-9CB9-80D7EDADB3E9}" type="parTrans" cxnId="{FFB22605-919A-48E6-858B-2ECA365D4FCC}">
      <dgm:prSet/>
      <dgm:spPr/>
      <dgm:t>
        <a:bodyPr/>
        <a:lstStyle/>
        <a:p>
          <a:endParaRPr lang="en-US"/>
        </a:p>
      </dgm:t>
    </dgm:pt>
    <dgm:pt modelId="{8F382B48-E6C9-4FBC-B5A4-59707E78072C}" type="sibTrans" cxnId="{FFB22605-919A-48E6-858B-2ECA365D4FCC}">
      <dgm:prSet/>
      <dgm:spPr/>
      <dgm:t>
        <a:bodyPr/>
        <a:lstStyle/>
        <a:p>
          <a:endParaRPr lang="en-US"/>
        </a:p>
      </dgm:t>
    </dgm:pt>
    <dgm:pt modelId="{CECF7F78-7DA4-4A40-8EC0-D1E1D515AEF4}">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solidFill>
                <a:schemeClr val="tx1"/>
              </a:solidFill>
            </a:rPr>
            <a:t>Youth Sports and Fitness 		DSN 629-4725 / COMM 081-811-4725</a:t>
          </a:r>
          <a:endParaRPr lang="en-US" dirty="0">
            <a:solidFill>
              <a:schemeClr val="tx1"/>
            </a:solidFill>
          </a:endParaRPr>
        </a:p>
      </dgm:t>
    </dgm:pt>
    <dgm:pt modelId="{1AFCE965-4904-4A1B-AB33-540F4A9C38B7}" type="parTrans" cxnId="{05257297-890C-4A5D-BB70-EC2970CC8CC4}">
      <dgm:prSet/>
      <dgm:spPr/>
      <dgm:t>
        <a:bodyPr/>
        <a:lstStyle/>
        <a:p>
          <a:endParaRPr lang="en-US"/>
        </a:p>
      </dgm:t>
    </dgm:pt>
    <dgm:pt modelId="{E74F1F8D-F270-40E4-B850-158A3418D2E8}" type="sibTrans" cxnId="{05257297-890C-4A5D-BB70-EC2970CC8CC4}">
      <dgm:prSet/>
      <dgm:spPr/>
      <dgm:t>
        <a:bodyPr/>
        <a:lstStyle/>
        <a:p>
          <a:endParaRPr lang="en-US"/>
        </a:p>
      </dgm:t>
    </dgm:pt>
    <dgm:pt modelId="{EB1A47B4-F235-4185-A6F0-D2B0A0842830}">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solidFill>
                <a:schemeClr val="tx1"/>
              </a:solidFill>
            </a:rPr>
            <a:t>School Liaison Officer 		DSN 629-6549 / COMM 081-811-6549</a:t>
          </a:r>
          <a:endParaRPr lang="en-US" dirty="0">
            <a:solidFill>
              <a:schemeClr val="tx1"/>
            </a:solidFill>
          </a:endParaRPr>
        </a:p>
      </dgm:t>
    </dgm:pt>
    <dgm:pt modelId="{7290D0CA-57C3-4F08-8D7E-A1DA7D62A9EC}" type="parTrans" cxnId="{4C15EAF9-A42E-4793-B7C9-6AB09267E687}">
      <dgm:prSet/>
      <dgm:spPr/>
      <dgm:t>
        <a:bodyPr/>
        <a:lstStyle/>
        <a:p>
          <a:endParaRPr lang="en-US"/>
        </a:p>
      </dgm:t>
    </dgm:pt>
    <dgm:pt modelId="{DC18F696-1BF6-4394-9D65-C77441C1D1E9}" type="sibTrans" cxnId="{4C15EAF9-A42E-4793-B7C9-6AB09267E687}">
      <dgm:prSet/>
      <dgm:spPr/>
      <dgm:t>
        <a:bodyPr/>
        <a:lstStyle/>
        <a:p>
          <a:endParaRPr lang="en-US"/>
        </a:p>
      </dgm:t>
    </dgm:pt>
    <dgm:pt modelId="{3CB5A3A7-ED4D-4FC6-930C-AA2FF9E757D0}" type="pres">
      <dgm:prSet presAssocID="{1DFE6118-F91D-41E0-9ABA-E477F749EC9B}" presName="linear" presStyleCnt="0">
        <dgm:presLayoutVars>
          <dgm:animLvl val="lvl"/>
          <dgm:resizeHandles val="exact"/>
        </dgm:presLayoutVars>
      </dgm:prSet>
      <dgm:spPr/>
      <dgm:t>
        <a:bodyPr/>
        <a:lstStyle/>
        <a:p>
          <a:endParaRPr lang="en-US"/>
        </a:p>
      </dgm:t>
    </dgm:pt>
    <dgm:pt modelId="{527C5361-E043-4041-83EF-02FD7008DD63}" type="pres">
      <dgm:prSet presAssocID="{0A55ADB9-88A4-4A33-BB66-366C97428834}" presName="parentText" presStyleLbl="node1" presStyleIdx="0" presStyleCnt="6">
        <dgm:presLayoutVars>
          <dgm:chMax val="0"/>
          <dgm:bulletEnabled val="1"/>
        </dgm:presLayoutVars>
      </dgm:prSet>
      <dgm:spPr/>
      <dgm:t>
        <a:bodyPr/>
        <a:lstStyle/>
        <a:p>
          <a:endParaRPr lang="en-US"/>
        </a:p>
      </dgm:t>
    </dgm:pt>
    <dgm:pt modelId="{8D1901C0-1540-4A53-BC49-400AA51867DE}" type="pres">
      <dgm:prSet presAssocID="{DF8EE571-383B-485E-8C20-334CA5A4452E}" presName="spacer" presStyleCnt="0"/>
      <dgm:spPr/>
    </dgm:pt>
    <dgm:pt modelId="{DA3ACA4C-9B28-4C43-92C5-D0608A8CF36A}" type="pres">
      <dgm:prSet presAssocID="{B2F23F1C-8DB8-4A51-A836-730BFFC42B5D}" presName="parentText" presStyleLbl="node1" presStyleIdx="1" presStyleCnt="6">
        <dgm:presLayoutVars>
          <dgm:chMax val="0"/>
          <dgm:bulletEnabled val="1"/>
        </dgm:presLayoutVars>
      </dgm:prSet>
      <dgm:spPr/>
      <dgm:t>
        <a:bodyPr/>
        <a:lstStyle/>
        <a:p>
          <a:endParaRPr lang="en-US"/>
        </a:p>
      </dgm:t>
    </dgm:pt>
    <dgm:pt modelId="{8CFB5EFC-B3D6-4ABB-878C-A644B5A92F56}" type="pres">
      <dgm:prSet presAssocID="{34263DDB-A2BC-4D5B-B050-AF010BD605C4}" presName="spacer" presStyleCnt="0"/>
      <dgm:spPr/>
    </dgm:pt>
    <dgm:pt modelId="{80ABADD0-189D-4DA4-833F-173DD982CB08}" type="pres">
      <dgm:prSet presAssocID="{E98720C7-4A1A-4C8B-8EC1-89602C0ECD95}" presName="parentText" presStyleLbl="node1" presStyleIdx="2" presStyleCnt="6">
        <dgm:presLayoutVars>
          <dgm:chMax val="0"/>
          <dgm:bulletEnabled val="1"/>
        </dgm:presLayoutVars>
      </dgm:prSet>
      <dgm:spPr/>
      <dgm:t>
        <a:bodyPr/>
        <a:lstStyle/>
        <a:p>
          <a:endParaRPr lang="en-US"/>
        </a:p>
      </dgm:t>
    </dgm:pt>
    <dgm:pt modelId="{FF1B88B9-0D27-493F-B8F1-38DC15622428}" type="pres">
      <dgm:prSet presAssocID="{43C66E75-85F1-42C6-8FAF-090FFEF048C4}" presName="spacer" presStyleCnt="0"/>
      <dgm:spPr/>
    </dgm:pt>
    <dgm:pt modelId="{87D3851C-9240-4898-AADD-EB312853729B}" type="pres">
      <dgm:prSet presAssocID="{661B7598-D8D8-4D52-8E2E-AF311A03FEB9}" presName="parentText" presStyleLbl="node1" presStyleIdx="3" presStyleCnt="6">
        <dgm:presLayoutVars>
          <dgm:chMax val="0"/>
          <dgm:bulletEnabled val="1"/>
        </dgm:presLayoutVars>
      </dgm:prSet>
      <dgm:spPr/>
      <dgm:t>
        <a:bodyPr/>
        <a:lstStyle/>
        <a:p>
          <a:endParaRPr lang="en-US"/>
        </a:p>
      </dgm:t>
    </dgm:pt>
    <dgm:pt modelId="{1485D3CA-74F4-441E-A55F-1697667E4497}" type="pres">
      <dgm:prSet presAssocID="{8F382B48-E6C9-4FBC-B5A4-59707E78072C}" presName="spacer" presStyleCnt="0"/>
      <dgm:spPr/>
    </dgm:pt>
    <dgm:pt modelId="{2EEDE060-4513-445F-B25F-C9C6691A0E19}" type="pres">
      <dgm:prSet presAssocID="{CECF7F78-7DA4-4A40-8EC0-D1E1D515AEF4}" presName="parentText" presStyleLbl="node1" presStyleIdx="4" presStyleCnt="6">
        <dgm:presLayoutVars>
          <dgm:chMax val="0"/>
          <dgm:bulletEnabled val="1"/>
        </dgm:presLayoutVars>
      </dgm:prSet>
      <dgm:spPr/>
      <dgm:t>
        <a:bodyPr/>
        <a:lstStyle/>
        <a:p>
          <a:endParaRPr lang="en-US"/>
        </a:p>
      </dgm:t>
    </dgm:pt>
    <dgm:pt modelId="{E5F82254-18FC-4E19-95FC-B2A03224600F}" type="pres">
      <dgm:prSet presAssocID="{E74F1F8D-F270-40E4-B850-158A3418D2E8}" presName="spacer" presStyleCnt="0"/>
      <dgm:spPr/>
    </dgm:pt>
    <dgm:pt modelId="{29A4061D-93F8-404D-ADEE-7A9B11DC1915}" type="pres">
      <dgm:prSet presAssocID="{EB1A47B4-F235-4185-A6F0-D2B0A0842830}" presName="parentText" presStyleLbl="node1" presStyleIdx="5" presStyleCnt="6" custLinFactY="480377" custLinFactNeighborY="500000">
        <dgm:presLayoutVars>
          <dgm:chMax val="0"/>
          <dgm:bulletEnabled val="1"/>
        </dgm:presLayoutVars>
      </dgm:prSet>
      <dgm:spPr/>
      <dgm:t>
        <a:bodyPr/>
        <a:lstStyle/>
        <a:p>
          <a:endParaRPr lang="en-US"/>
        </a:p>
      </dgm:t>
    </dgm:pt>
  </dgm:ptLst>
  <dgm:cxnLst>
    <dgm:cxn modelId="{8D44B46F-F969-474D-8FB6-BDD4D0EB595D}" type="presOf" srcId="{0A55ADB9-88A4-4A33-BB66-366C97428834}" destId="{527C5361-E043-4041-83EF-02FD7008DD63}" srcOrd="0" destOrd="0" presId="urn:microsoft.com/office/officeart/2005/8/layout/vList2"/>
    <dgm:cxn modelId="{4115837D-8619-401D-A0BC-22F5FDC6949C}" srcId="{1DFE6118-F91D-41E0-9ABA-E477F749EC9B}" destId="{0A55ADB9-88A4-4A33-BB66-366C97428834}" srcOrd="0" destOrd="0" parTransId="{C6464966-1DF7-4185-9962-4318EAF41B96}" sibTransId="{DF8EE571-383B-485E-8C20-334CA5A4452E}"/>
    <dgm:cxn modelId="{FFB22605-919A-48E6-858B-2ECA365D4FCC}" srcId="{1DFE6118-F91D-41E0-9ABA-E477F749EC9B}" destId="{661B7598-D8D8-4D52-8E2E-AF311A03FEB9}" srcOrd="3" destOrd="0" parTransId="{DC87D372-AA67-4C8D-9CB9-80D7EDADB3E9}" sibTransId="{8F382B48-E6C9-4FBC-B5A4-59707E78072C}"/>
    <dgm:cxn modelId="{05257297-890C-4A5D-BB70-EC2970CC8CC4}" srcId="{1DFE6118-F91D-41E0-9ABA-E477F749EC9B}" destId="{CECF7F78-7DA4-4A40-8EC0-D1E1D515AEF4}" srcOrd="4" destOrd="0" parTransId="{1AFCE965-4904-4A1B-AB33-540F4A9C38B7}" sibTransId="{E74F1F8D-F270-40E4-B850-158A3418D2E8}"/>
    <dgm:cxn modelId="{03D874DE-DBBF-4D89-AE56-9B011CA5A724}" type="presOf" srcId="{661B7598-D8D8-4D52-8E2E-AF311A03FEB9}" destId="{87D3851C-9240-4898-AADD-EB312853729B}" srcOrd="0" destOrd="0" presId="urn:microsoft.com/office/officeart/2005/8/layout/vList2"/>
    <dgm:cxn modelId="{C1A26844-4C04-47FC-9D94-F7D37DB71A77}" type="presOf" srcId="{EB1A47B4-F235-4185-A6F0-D2B0A0842830}" destId="{29A4061D-93F8-404D-ADEE-7A9B11DC1915}" srcOrd="0" destOrd="0" presId="urn:microsoft.com/office/officeart/2005/8/layout/vList2"/>
    <dgm:cxn modelId="{6E23E2EE-88AF-48AD-9BAF-68CE58C24468}" type="presOf" srcId="{CECF7F78-7DA4-4A40-8EC0-D1E1D515AEF4}" destId="{2EEDE060-4513-445F-B25F-C9C6691A0E19}" srcOrd="0" destOrd="0" presId="urn:microsoft.com/office/officeart/2005/8/layout/vList2"/>
    <dgm:cxn modelId="{B4737977-FC3B-47F0-B992-117B6B403AFA}" type="presOf" srcId="{E98720C7-4A1A-4C8B-8EC1-89602C0ECD95}" destId="{80ABADD0-189D-4DA4-833F-173DD982CB08}" srcOrd="0" destOrd="0" presId="urn:microsoft.com/office/officeart/2005/8/layout/vList2"/>
    <dgm:cxn modelId="{87D88925-FDA9-4CC3-A2F8-2BF17673E332}" srcId="{1DFE6118-F91D-41E0-9ABA-E477F749EC9B}" destId="{B2F23F1C-8DB8-4A51-A836-730BFFC42B5D}" srcOrd="1" destOrd="0" parTransId="{9A8DAC89-E568-4F91-AC5D-A198BC29981D}" sibTransId="{34263DDB-A2BC-4D5B-B050-AF010BD605C4}"/>
    <dgm:cxn modelId="{6C38390F-C675-42C0-9D21-B5195349178A}" srcId="{1DFE6118-F91D-41E0-9ABA-E477F749EC9B}" destId="{E98720C7-4A1A-4C8B-8EC1-89602C0ECD95}" srcOrd="2" destOrd="0" parTransId="{5EC04FE6-6B34-457E-A92D-ECA87C30D330}" sibTransId="{43C66E75-85F1-42C6-8FAF-090FFEF048C4}"/>
    <dgm:cxn modelId="{4C15EAF9-A42E-4793-B7C9-6AB09267E687}" srcId="{1DFE6118-F91D-41E0-9ABA-E477F749EC9B}" destId="{EB1A47B4-F235-4185-A6F0-D2B0A0842830}" srcOrd="5" destOrd="0" parTransId="{7290D0CA-57C3-4F08-8D7E-A1DA7D62A9EC}" sibTransId="{DC18F696-1BF6-4394-9D65-C77441C1D1E9}"/>
    <dgm:cxn modelId="{D2725053-B531-4410-A9E9-B7BD62B6B23D}" type="presOf" srcId="{1DFE6118-F91D-41E0-9ABA-E477F749EC9B}" destId="{3CB5A3A7-ED4D-4FC6-930C-AA2FF9E757D0}" srcOrd="0" destOrd="0" presId="urn:microsoft.com/office/officeart/2005/8/layout/vList2"/>
    <dgm:cxn modelId="{5477AF09-F88D-4F83-AEBD-3E4FD42F7B73}" type="presOf" srcId="{B2F23F1C-8DB8-4A51-A836-730BFFC42B5D}" destId="{DA3ACA4C-9B28-4C43-92C5-D0608A8CF36A}" srcOrd="0" destOrd="0" presId="urn:microsoft.com/office/officeart/2005/8/layout/vList2"/>
    <dgm:cxn modelId="{31D24543-664A-413C-BB6E-AECF80FE3590}" type="presParOf" srcId="{3CB5A3A7-ED4D-4FC6-930C-AA2FF9E757D0}" destId="{527C5361-E043-4041-83EF-02FD7008DD63}" srcOrd="0" destOrd="0" presId="urn:microsoft.com/office/officeart/2005/8/layout/vList2"/>
    <dgm:cxn modelId="{64801B97-7146-47EF-A73D-1C37BD9EE076}" type="presParOf" srcId="{3CB5A3A7-ED4D-4FC6-930C-AA2FF9E757D0}" destId="{8D1901C0-1540-4A53-BC49-400AA51867DE}" srcOrd="1" destOrd="0" presId="urn:microsoft.com/office/officeart/2005/8/layout/vList2"/>
    <dgm:cxn modelId="{66BAF48E-3522-452F-A785-ABC4839F326C}" type="presParOf" srcId="{3CB5A3A7-ED4D-4FC6-930C-AA2FF9E757D0}" destId="{DA3ACA4C-9B28-4C43-92C5-D0608A8CF36A}" srcOrd="2" destOrd="0" presId="urn:microsoft.com/office/officeart/2005/8/layout/vList2"/>
    <dgm:cxn modelId="{848635BD-5681-4E11-8707-B5503BC6D3DD}" type="presParOf" srcId="{3CB5A3A7-ED4D-4FC6-930C-AA2FF9E757D0}" destId="{8CFB5EFC-B3D6-4ABB-878C-A644B5A92F56}" srcOrd="3" destOrd="0" presId="urn:microsoft.com/office/officeart/2005/8/layout/vList2"/>
    <dgm:cxn modelId="{D5D2F67B-6BC5-4AC0-9FB1-B2E1933B9695}" type="presParOf" srcId="{3CB5A3A7-ED4D-4FC6-930C-AA2FF9E757D0}" destId="{80ABADD0-189D-4DA4-833F-173DD982CB08}" srcOrd="4" destOrd="0" presId="urn:microsoft.com/office/officeart/2005/8/layout/vList2"/>
    <dgm:cxn modelId="{B98F36D7-5E3C-44C5-90F2-0D8A0333F94D}" type="presParOf" srcId="{3CB5A3A7-ED4D-4FC6-930C-AA2FF9E757D0}" destId="{FF1B88B9-0D27-493F-B8F1-38DC15622428}" srcOrd="5" destOrd="0" presId="urn:microsoft.com/office/officeart/2005/8/layout/vList2"/>
    <dgm:cxn modelId="{D8680A24-8F4B-4E19-AAD8-D5B73729EFF0}" type="presParOf" srcId="{3CB5A3A7-ED4D-4FC6-930C-AA2FF9E757D0}" destId="{87D3851C-9240-4898-AADD-EB312853729B}" srcOrd="6" destOrd="0" presId="urn:microsoft.com/office/officeart/2005/8/layout/vList2"/>
    <dgm:cxn modelId="{E630769A-B743-402E-9965-AC8A48B7A919}" type="presParOf" srcId="{3CB5A3A7-ED4D-4FC6-930C-AA2FF9E757D0}" destId="{1485D3CA-74F4-441E-A55F-1697667E4497}" srcOrd="7" destOrd="0" presId="urn:microsoft.com/office/officeart/2005/8/layout/vList2"/>
    <dgm:cxn modelId="{BE63706A-CD1E-40E9-A370-75E069F96F38}" type="presParOf" srcId="{3CB5A3A7-ED4D-4FC6-930C-AA2FF9E757D0}" destId="{2EEDE060-4513-445F-B25F-C9C6691A0E19}" srcOrd="8" destOrd="0" presId="urn:microsoft.com/office/officeart/2005/8/layout/vList2"/>
    <dgm:cxn modelId="{8F857F9D-8B55-413C-87B3-8D3654D00B02}" type="presParOf" srcId="{3CB5A3A7-ED4D-4FC6-930C-AA2FF9E757D0}" destId="{E5F82254-18FC-4E19-95FC-B2A03224600F}" srcOrd="9" destOrd="0" presId="urn:microsoft.com/office/officeart/2005/8/layout/vList2"/>
    <dgm:cxn modelId="{615ABAB1-8B11-4003-9BCC-A7682E6A49EA}" type="presParOf" srcId="{3CB5A3A7-ED4D-4FC6-930C-AA2FF9E757D0}" destId="{29A4061D-93F8-404D-ADEE-7A9B11DC191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FF926A-0C70-4828-9CCD-07AB3BEC00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CDDC97-1DF1-492F-8F5C-7FB9854382DD}">
      <dgm:prSet/>
      <dgm:spPr/>
      <dgm:t>
        <a:bodyPr/>
        <a:lstStyle/>
        <a:p>
          <a:pPr rtl="0"/>
          <a:r>
            <a:rPr lang="en-US" dirty="0" smtClean="0"/>
            <a:t>Job opportunities:</a:t>
          </a:r>
          <a:endParaRPr lang="en-US" dirty="0"/>
        </a:p>
      </dgm:t>
    </dgm:pt>
    <dgm:pt modelId="{0CD3C18E-9719-4BE9-A6FB-817E4CD365C6}" type="parTrans" cxnId="{E36BD771-E9AB-4169-8546-92600DC52068}">
      <dgm:prSet/>
      <dgm:spPr/>
      <dgm:t>
        <a:bodyPr/>
        <a:lstStyle/>
        <a:p>
          <a:endParaRPr lang="en-US"/>
        </a:p>
      </dgm:t>
    </dgm:pt>
    <dgm:pt modelId="{675BA0E4-F9C4-4CB2-A54C-5A3F0AA35798}" type="sibTrans" cxnId="{E36BD771-E9AB-4169-8546-92600DC52068}">
      <dgm:prSet/>
      <dgm:spPr/>
      <dgm:t>
        <a:bodyPr/>
        <a:lstStyle/>
        <a:p>
          <a:endParaRPr lang="en-US"/>
        </a:p>
      </dgm:t>
    </dgm:pt>
    <dgm:pt modelId="{7CC1C1C2-3AD3-4C0C-9D25-5B9AAB7F9304}">
      <dgm:prSet/>
      <dgm:spPr/>
      <dgm:t>
        <a:bodyPr/>
        <a:lstStyle/>
        <a:p>
          <a:pPr rtl="0"/>
          <a:r>
            <a:rPr lang="en-US" dirty="0" smtClean="0">
              <a:hlinkClick xmlns:r="http://schemas.openxmlformats.org/officeDocument/2006/relationships" r:id="rId1"/>
            </a:rPr>
            <a:t>www.usajobs.com</a:t>
          </a:r>
          <a:endParaRPr lang="en-US" dirty="0"/>
        </a:p>
      </dgm:t>
    </dgm:pt>
    <dgm:pt modelId="{A2594869-83AB-45F3-9703-3679A0E7D33D}" type="parTrans" cxnId="{AC4CA315-85C0-43B6-918D-5854888CD4FC}">
      <dgm:prSet/>
      <dgm:spPr/>
      <dgm:t>
        <a:bodyPr/>
        <a:lstStyle/>
        <a:p>
          <a:endParaRPr lang="en-US"/>
        </a:p>
      </dgm:t>
    </dgm:pt>
    <dgm:pt modelId="{15D71E1B-72BA-42D1-A80C-1F1F7721B5A3}" type="sibTrans" cxnId="{AC4CA315-85C0-43B6-918D-5854888CD4FC}">
      <dgm:prSet/>
      <dgm:spPr/>
      <dgm:t>
        <a:bodyPr/>
        <a:lstStyle/>
        <a:p>
          <a:endParaRPr lang="en-US"/>
        </a:p>
      </dgm:t>
    </dgm:pt>
    <dgm:pt modelId="{5A676117-13BE-4398-BD4A-A8CA35C88D26}">
      <dgm:prSet/>
      <dgm:spPr/>
      <dgm:t>
        <a:bodyPr/>
        <a:lstStyle/>
        <a:p>
          <a:pPr rtl="0"/>
          <a:r>
            <a:rPr lang="en-US" dirty="0" smtClean="0">
              <a:hlinkClick xmlns:r="http://schemas.openxmlformats.org/officeDocument/2006/relationships" r:id="rId2"/>
            </a:rPr>
            <a:t>www.navymwrnaples.com/child-youth/cyp-careers</a:t>
          </a:r>
          <a:r>
            <a:rPr lang="en-US" dirty="0" smtClean="0"/>
            <a:t> </a:t>
          </a:r>
          <a:endParaRPr lang="en-US" dirty="0"/>
        </a:p>
      </dgm:t>
    </dgm:pt>
    <dgm:pt modelId="{2CC4FABF-8541-489A-861C-64394A87F04C}" type="parTrans" cxnId="{65C3D3A3-2763-43FE-97D2-13B84421F297}">
      <dgm:prSet/>
      <dgm:spPr/>
      <dgm:t>
        <a:bodyPr/>
        <a:lstStyle/>
        <a:p>
          <a:endParaRPr lang="en-US"/>
        </a:p>
      </dgm:t>
    </dgm:pt>
    <dgm:pt modelId="{2DD61A49-D48C-4C7F-8005-81CD24381B73}" type="sibTrans" cxnId="{65C3D3A3-2763-43FE-97D2-13B84421F297}">
      <dgm:prSet/>
      <dgm:spPr/>
      <dgm:t>
        <a:bodyPr/>
        <a:lstStyle/>
        <a:p>
          <a:endParaRPr lang="en-US"/>
        </a:p>
      </dgm:t>
    </dgm:pt>
    <dgm:pt modelId="{046F4476-11BD-41A2-AE4D-04BF8D8CB25A}">
      <dgm:prSet/>
      <dgm:spPr/>
      <dgm:t>
        <a:bodyPr/>
        <a:lstStyle/>
        <a:p>
          <a:pPr rtl="0"/>
          <a:endParaRPr lang="en-US"/>
        </a:p>
      </dgm:t>
    </dgm:pt>
    <dgm:pt modelId="{EB83E499-AAB0-4C83-8D04-06B21BF01E6A}" type="parTrans" cxnId="{5282EB6F-98E7-41AE-85CE-E44C7D8A56FE}">
      <dgm:prSet/>
      <dgm:spPr/>
      <dgm:t>
        <a:bodyPr/>
        <a:lstStyle/>
        <a:p>
          <a:endParaRPr lang="en-US"/>
        </a:p>
      </dgm:t>
    </dgm:pt>
    <dgm:pt modelId="{ACB4BA53-E5B4-4378-B259-EC009BAAF77E}" type="sibTrans" cxnId="{5282EB6F-98E7-41AE-85CE-E44C7D8A56FE}">
      <dgm:prSet/>
      <dgm:spPr/>
      <dgm:t>
        <a:bodyPr/>
        <a:lstStyle/>
        <a:p>
          <a:endParaRPr lang="en-US"/>
        </a:p>
      </dgm:t>
    </dgm:pt>
    <dgm:pt modelId="{FDD08EA0-94F8-49D7-B4FE-81774BA36E2F}">
      <dgm:prSet/>
      <dgm:spPr/>
      <dgm:t>
        <a:bodyPr/>
        <a:lstStyle/>
        <a:p>
          <a:pPr rtl="0"/>
          <a:endParaRPr lang="en-US" dirty="0"/>
        </a:p>
      </dgm:t>
    </dgm:pt>
    <dgm:pt modelId="{5845D75C-4794-4CDB-A769-597B91FF13BB}" type="parTrans" cxnId="{8035596F-5EF8-45C5-A747-DC99888C0E1A}">
      <dgm:prSet/>
      <dgm:spPr/>
      <dgm:t>
        <a:bodyPr/>
        <a:lstStyle/>
        <a:p>
          <a:endParaRPr lang="en-US"/>
        </a:p>
      </dgm:t>
    </dgm:pt>
    <dgm:pt modelId="{5711DE8A-368E-4ABB-A892-0C407C7AAA79}" type="sibTrans" cxnId="{8035596F-5EF8-45C5-A747-DC99888C0E1A}">
      <dgm:prSet/>
      <dgm:spPr/>
      <dgm:t>
        <a:bodyPr/>
        <a:lstStyle/>
        <a:p>
          <a:endParaRPr lang="en-US"/>
        </a:p>
      </dgm:t>
    </dgm:pt>
    <dgm:pt modelId="{223FB39D-476D-4E61-97AE-ED66D34E3B57}" type="pres">
      <dgm:prSet presAssocID="{96FF926A-0C70-4828-9CCD-07AB3BEC0022}" presName="linear" presStyleCnt="0">
        <dgm:presLayoutVars>
          <dgm:animLvl val="lvl"/>
          <dgm:resizeHandles val="exact"/>
        </dgm:presLayoutVars>
      </dgm:prSet>
      <dgm:spPr/>
      <dgm:t>
        <a:bodyPr/>
        <a:lstStyle/>
        <a:p>
          <a:endParaRPr lang="en-US"/>
        </a:p>
      </dgm:t>
    </dgm:pt>
    <dgm:pt modelId="{2A3DB4DA-D313-4E8E-A74F-E39C659AF806}" type="pres">
      <dgm:prSet presAssocID="{ACCDDC97-1DF1-492F-8F5C-7FB9854382DD}" presName="parentText" presStyleLbl="node1" presStyleIdx="0" presStyleCnt="1">
        <dgm:presLayoutVars>
          <dgm:chMax val="0"/>
          <dgm:bulletEnabled val="1"/>
        </dgm:presLayoutVars>
      </dgm:prSet>
      <dgm:spPr/>
      <dgm:t>
        <a:bodyPr/>
        <a:lstStyle/>
        <a:p>
          <a:endParaRPr lang="en-US"/>
        </a:p>
      </dgm:t>
    </dgm:pt>
    <dgm:pt modelId="{A4A13886-80C8-4CD2-9F3A-C946ABEF5365}" type="pres">
      <dgm:prSet presAssocID="{ACCDDC97-1DF1-492F-8F5C-7FB9854382DD}" presName="childText" presStyleLbl="revTx" presStyleIdx="0" presStyleCnt="1">
        <dgm:presLayoutVars>
          <dgm:bulletEnabled val="1"/>
        </dgm:presLayoutVars>
      </dgm:prSet>
      <dgm:spPr/>
      <dgm:t>
        <a:bodyPr/>
        <a:lstStyle/>
        <a:p>
          <a:endParaRPr lang="en-US"/>
        </a:p>
      </dgm:t>
    </dgm:pt>
  </dgm:ptLst>
  <dgm:cxnLst>
    <dgm:cxn modelId="{65C3D3A3-2763-43FE-97D2-13B84421F297}" srcId="{ACCDDC97-1DF1-492F-8F5C-7FB9854382DD}" destId="{5A676117-13BE-4398-BD4A-A8CA35C88D26}" srcOrd="3" destOrd="0" parTransId="{2CC4FABF-8541-489A-861C-64394A87F04C}" sibTransId="{2DD61A49-D48C-4C7F-8005-81CD24381B73}"/>
    <dgm:cxn modelId="{023A2766-FF90-42A2-AA69-59B2323DD9FA}" type="presOf" srcId="{FDD08EA0-94F8-49D7-B4FE-81774BA36E2F}" destId="{A4A13886-80C8-4CD2-9F3A-C946ABEF5365}" srcOrd="0" destOrd="2" presId="urn:microsoft.com/office/officeart/2005/8/layout/vList2"/>
    <dgm:cxn modelId="{8035596F-5EF8-45C5-A747-DC99888C0E1A}" srcId="{ACCDDC97-1DF1-492F-8F5C-7FB9854382DD}" destId="{FDD08EA0-94F8-49D7-B4FE-81774BA36E2F}" srcOrd="2" destOrd="0" parTransId="{5845D75C-4794-4CDB-A769-597B91FF13BB}" sibTransId="{5711DE8A-368E-4ABB-A892-0C407C7AAA79}"/>
    <dgm:cxn modelId="{9A59CB2D-6BD9-456A-852F-3C1641E53D8E}" type="presOf" srcId="{5A676117-13BE-4398-BD4A-A8CA35C88D26}" destId="{A4A13886-80C8-4CD2-9F3A-C946ABEF5365}" srcOrd="0" destOrd="3" presId="urn:microsoft.com/office/officeart/2005/8/layout/vList2"/>
    <dgm:cxn modelId="{7CAB96F5-CA8A-4994-AEDB-ECB4033A2461}" type="presOf" srcId="{ACCDDC97-1DF1-492F-8F5C-7FB9854382DD}" destId="{2A3DB4DA-D313-4E8E-A74F-E39C659AF806}" srcOrd="0" destOrd="0" presId="urn:microsoft.com/office/officeart/2005/8/layout/vList2"/>
    <dgm:cxn modelId="{E36BD771-E9AB-4169-8546-92600DC52068}" srcId="{96FF926A-0C70-4828-9CCD-07AB3BEC0022}" destId="{ACCDDC97-1DF1-492F-8F5C-7FB9854382DD}" srcOrd="0" destOrd="0" parTransId="{0CD3C18E-9719-4BE9-A6FB-817E4CD365C6}" sibTransId="{675BA0E4-F9C4-4CB2-A54C-5A3F0AA35798}"/>
    <dgm:cxn modelId="{F43685E1-CD75-4430-95E3-948EDF2EDCA0}" type="presOf" srcId="{96FF926A-0C70-4828-9CCD-07AB3BEC0022}" destId="{223FB39D-476D-4E61-97AE-ED66D34E3B57}" srcOrd="0" destOrd="0" presId="urn:microsoft.com/office/officeart/2005/8/layout/vList2"/>
    <dgm:cxn modelId="{AC4CA315-85C0-43B6-918D-5854888CD4FC}" srcId="{ACCDDC97-1DF1-492F-8F5C-7FB9854382DD}" destId="{7CC1C1C2-3AD3-4C0C-9D25-5B9AAB7F9304}" srcOrd="1" destOrd="0" parTransId="{A2594869-83AB-45F3-9703-3679A0E7D33D}" sibTransId="{15D71E1B-72BA-42D1-A80C-1F1F7721B5A3}"/>
    <dgm:cxn modelId="{F6CB017D-4540-4DBB-B038-DF639CF61862}" type="presOf" srcId="{046F4476-11BD-41A2-AE4D-04BF8D8CB25A}" destId="{A4A13886-80C8-4CD2-9F3A-C946ABEF5365}" srcOrd="0" destOrd="0" presId="urn:microsoft.com/office/officeart/2005/8/layout/vList2"/>
    <dgm:cxn modelId="{A4724131-9A57-4806-83F4-F0ACA4414FD5}" type="presOf" srcId="{7CC1C1C2-3AD3-4C0C-9D25-5B9AAB7F9304}" destId="{A4A13886-80C8-4CD2-9F3A-C946ABEF5365}" srcOrd="0" destOrd="1" presId="urn:microsoft.com/office/officeart/2005/8/layout/vList2"/>
    <dgm:cxn modelId="{5282EB6F-98E7-41AE-85CE-E44C7D8A56FE}" srcId="{ACCDDC97-1DF1-492F-8F5C-7FB9854382DD}" destId="{046F4476-11BD-41A2-AE4D-04BF8D8CB25A}" srcOrd="0" destOrd="0" parTransId="{EB83E499-AAB0-4C83-8D04-06B21BF01E6A}" sibTransId="{ACB4BA53-E5B4-4378-B259-EC009BAAF77E}"/>
    <dgm:cxn modelId="{C876FCC9-BB26-4B3A-9307-E605B66A7AAA}" type="presParOf" srcId="{223FB39D-476D-4E61-97AE-ED66D34E3B57}" destId="{2A3DB4DA-D313-4E8E-A74F-E39C659AF806}" srcOrd="0" destOrd="0" presId="urn:microsoft.com/office/officeart/2005/8/layout/vList2"/>
    <dgm:cxn modelId="{8E4A5F51-855F-4C46-A404-5B36B135E133}" type="presParOf" srcId="{223FB39D-476D-4E61-97AE-ED66D34E3B57}" destId="{A4A13886-80C8-4CD2-9F3A-C946ABEF536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7D0115-247B-4FDB-8C47-486879D483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FEF8525-8143-476B-A2D6-8B15657E98B5}">
      <dgm:prSet custT="1"/>
      <dgm:spPr/>
      <dgm:t>
        <a:bodyPr/>
        <a:lstStyle/>
        <a:p>
          <a:pPr rtl="0"/>
          <a:r>
            <a:rPr lang="en-US" sz="4000" dirty="0" smtClean="0"/>
            <a:t>Job opportunities:</a:t>
          </a:r>
          <a:endParaRPr lang="en-US" sz="4000" dirty="0"/>
        </a:p>
      </dgm:t>
    </dgm:pt>
    <dgm:pt modelId="{34DA0B7D-05D3-4A2C-BFCF-E8C1288482D9}" type="parTrans" cxnId="{B55EFE50-F409-4D05-BD9A-83E18AD7B6E3}">
      <dgm:prSet/>
      <dgm:spPr/>
      <dgm:t>
        <a:bodyPr/>
        <a:lstStyle/>
        <a:p>
          <a:endParaRPr lang="en-US"/>
        </a:p>
      </dgm:t>
    </dgm:pt>
    <dgm:pt modelId="{8E96656A-6B8D-4E38-9D90-55F6B851DF71}" type="sibTrans" cxnId="{B55EFE50-F409-4D05-BD9A-83E18AD7B6E3}">
      <dgm:prSet/>
      <dgm:spPr/>
      <dgm:t>
        <a:bodyPr/>
        <a:lstStyle/>
        <a:p>
          <a:endParaRPr lang="en-US"/>
        </a:p>
      </dgm:t>
    </dgm:pt>
    <dgm:pt modelId="{B9820A28-32FD-4AFD-B3F9-7A6B3B7C1F32}">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rtl="0"/>
          <a:r>
            <a:rPr lang="en-US" dirty="0" smtClean="0">
              <a:solidFill>
                <a:schemeClr val="tx1"/>
              </a:solidFill>
            </a:rPr>
            <a:t>Whether you're looking for a full-time career or a fulfilling side hustle, Navy Child and Youth Programs has rewarding job opportunities to fit your personal schedule and long-term goals.</a:t>
          </a:r>
          <a:endParaRPr lang="en-US" dirty="0">
            <a:solidFill>
              <a:schemeClr val="tx1"/>
            </a:solidFill>
          </a:endParaRPr>
        </a:p>
      </dgm:t>
    </dgm:pt>
    <dgm:pt modelId="{8EFBC4E4-7EF6-482E-B2D9-B16F991F1B72}" type="parTrans" cxnId="{B8751B07-ACDC-448C-B686-4B7D72CCAD8C}">
      <dgm:prSet/>
      <dgm:spPr/>
      <dgm:t>
        <a:bodyPr/>
        <a:lstStyle/>
        <a:p>
          <a:endParaRPr lang="en-US"/>
        </a:p>
      </dgm:t>
    </dgm:pt>
    <dgm:pt modelId="{A6448CA0-CF87-4587-BA6E-F7A19D41C628}" type="sibTrans" cxnId="{B8751B07-ACDC-448C-B686-4B7D72CCAD8C}">
      <dgm:prSet/>
      <dgm:spPr/>
      <dgm:t>
        <a:bodyPr/>
        <a:lstStyle/>
        <a:p>
          <a:endParaRPr lang="en-US"/>
        </a:p>
      </dgm:t>
    </dgm:pt>
    <dgm:pt modelId="{76F694A5-F0A9-420A-9821-0BFDF78F371E}">
      <dgm:prSet/>
      <dgm:spPr/>
      <dgm:t>
        <a:bodyPr/>
        <a:lstStyle/>
        <a:p>
          <a:pPr rtl="0"/>
          <a:r>
            <a:rPr lang="en-US" smtClean="0"/>
            <a:t>Medical, dental, and life insurance</a:t>
          </a:r>
          <a:endParaRPr lang="en-US"/>
        </a:p>
      </dgm:t>
    </dgm:pt>
    <dgm:pt modelId="{5CBB764F-2A58-4E86-8042-F372BD44A470}" type="parTrans" cxnId="{6D711ECE-4272-4278-B075-3A7671735032}">
      <dgm:prSet/>
      <dgm:spPr/>
      <dgm:t>
        <a:bodyPr/>
        <a:lstStyle/>
        <a:p>
          <a:endParaRPr lang="en-US"/>
        </a:p>
      </dgm:t>
    </dgm:pt>
    <dgm:pt modelId="{B532D416-1C2B-4F30-A864-E3A68071CF71}" type="sibTrans" cxnId="{6D711ECE-4272-4278-B075-3A7671735032}">
      <dgm:prSet/>
      <dgm:spPr/>
      <dgm:t>
        <a:bodyPr/>
        <a:lstStyle/>
        <a:p>
          <a:endParaRPr lang="en-US"/>
        </a:p>
      </dgm:t>
    </dgm:pt>
    <dgm:pt modelId="{486AF996-EEC4-4609-8472-3727576ED789}">
      <dgm:prSet/>
      <dgm:spPr/>
      <dgm:t>
        <a:bodyPr/>
        <a:lstStyle/>
        <a:p>
          <a:pPr rtl="0"/>
          <a:r>
            <a:rPr lang="en-US" smtClean="0"/>
            <a:t>Exciting work locations</a:t>
          </a:r>
          <a:endParaRPr lang="en-US"/>
        </a:p>
      </dgm:t>
    </dgm:pt>
    <dgm:pt modelId="{0D53155E-15AE-4989-A35D-BAD71A24E796}" type="parTrans" cxnId="{F265C37F-8458-4B1C-81B8-BEDD81C3B127}">
      <dgm:prSet/>
      <dgm:spPr/>
      <dgm:t>
        <a:bodyPr/>
        <a:lstStyle/>
        <a:p>
          <a:endParaRPr lang="en-US"/>
        </a:p>
      </dgm:t>
    </dgm:pt>
    <dgm:pt modelId="{B5947653-BDFE-456A-BD49-320124B56C09}" type="sibTrans" cxnId="{F265C37F-8458-4B1C-81B8-BEDD81C3B127}">
      <dgm:prSet/>
      <dgm:spPr/>
      <dgm:t>
        <a:bodyPr/>
        <a:lstStyle/>
        <a:p>
          <a:endParaRPr lang="en-US"/>
        </a:p>
      </dgm:t>
    </dgm:pt>
    <dgm:pt modelId="{23698622-C746-455E-BAA8-B20B80D3BE0A}">
      <dgm:prSet/>
      <dgm:spPr/>
      <dgm:t>
        <a:bodyPr/>
        <a:lstStyle/>
        <a:p>
          <a:pPr rtl="0"/>
          <a:r>
            <a:rPr lang="en-US" smtClean="0"/>
            <a:t>Career advancement and tuition assistance</a:t>
          </a:r>
          <a:endParaRPr lang="en-US"/>
        </a:p>
      </dgm:t>
    </dgm:pt>
    <dgm:pt modelId="{69618615-E284-40A6-953A-7C780F2E99D7}" type="parTrans" cxnId="{B8057DD7-4FD3-46B7-8E42-CA967F0AC9B7}">
      <dgm:prSet/>
      <dgm:spPr/>
      <dgm:t>
        <a:bodyPr/>
        <a:lstStyle/>
        <a:p>
          <a:endParaRPr lang="en-US"/>
        </a:p>
      </dgm:t>
    </dgm:pt>
    <dgm:pt modelId="{B4C725D6-D7A8-428C-BED2-67ACBAFE8A09}" type="sibTrans" cxnId="{B8057DD7-4FD3-46B7-8E42-CA967F0AC9B7}">
      <dgm:prSet/>
      <dgm:spPr/>
      <dgm:t>
        <a:bodyPr/>
        <a:lstStyle/>
        <a:p>
          <a:endParaRPr lang="en-US"/>
        </a:p>
      </dgm:t>
    </dgm:pt>
    <dgm:pt modelId="{8372FEF6-7DDD-4FF7-BEB1-D39790B726B5}">
      <dgm:prSet/>
      <dgm:spPr/>
      <dgm:t>
        <a:bodyPr/>
        <a:lstStyle/>
        <a:p>
          <a:pPr rtl="0"/>
          <a:r>
            <a:rPr lang="en-US" smtClean="0"/>
            <a:t>401k with 3% employer matching</a:t>
          </a:r>
          <a:endParaRPr lang="en-US"/>
        </a:p>
      </dgm:t>
    </dgm:pt>
    <dgm:pt modelId="{874A6C66-D360-4F19-B7C4-CC505BD34A44}" type="parTrans" cxnId="{D8348089-B5D8-4993-A526-6719DB046B46}">
      <dgm:prSet/>
      <dgm:spPr/>
      <dgm:t>
        <a:bodyPr/>
        <a:lstStyle/>
        <a:p>
          <a:endParaRPr lang="en-US"/>
        </a:p>
      </dgm:t>
    </dgm:pt>
    <dgm:pt modelId="{BF43DB5E-DB47-4AE7-82B2-843D541433D3}" type="sibTrans" cxnId="{D8348089-B5D8-4993-A526-6719DB046B46}">
      <dgm:prSet/>
      <dgm:spPr/>
      <dgm:t>
        <a:bodyPr/>
        <a:lstStyle/>
        <a:p>
          <a:endParaRPr lang="en-US"/>
        </a:p>
      </dgm:t>
    </dgm:pt>
    <dgm:pt modelId="{DC7A0757-9EF6-46A4-A685-4928EA5090E1}">
      <dgm:prSet/>
      <dgm:spPr/>
      <dgm:t>
        <a:bodyPr/>
        <a:lstStyle/>
        <a:p>
          <a:pPr rtl="0"/>
          <a:r>
            <a:rPr lang="en-US" smtClean="0"/>
            <a:t>Location flexibility when you or your family need to move</a:t>
          </a:r>
          <a:endParaRPr lang="en-US"/>
        </a:p>
      </dgm:t>
    </dgm:pt>
    <dgm:pt modelId="{5832F8D9-1134-4B20-8D15-067304809F8C}" type="parTrans" cxnId="{4F0A2575-984D-4FCD-BCBD-69E0AD875B71}">
      <dgm:prSet/>
      <dgm:spPr/>
      <dgm:t>
        <a:bodyPr/>
        <a:lstStyle/>
        <a:p>
          <a:endParaRPr lang="en-US"/>
        </a:p>
      </dgm:t>
    </dgm:pt>
    <dgm:pt modelId="{38892FEF-CA76-4B68-9A65-FF38D19C6B4C}" type="sibTrans" cxnId="{4F0A2575-984D-4FCD-BCBD-69E0AD875B71}">
      <dgm:prSet/>
      <dgm:spPr/>
      <dgm:t>
        <a:bodyPr/>
        <a:lstStyle/>
        <a:p>
          <a:endParaRPr lang="en-US"/>
        </a:p>
      </dgm:t>
    </dgm:pt>
    <dgm:pt modelId="{326B81B6-EE4B-43F0-86DB-980E45C3D414}">
      <dgm:prSet/>
      <dgm:spPr/>
      <dgm:t>
        <a:bodyPr/>
        <a:lstStyle/>
        <a:p>
          <a:pPr rtl="0"/>
          <a:r>
            <a:rPr lang="en-US" smtClean="0"/>
            <a:t>FREE perks: fitness centers, pool access, preferred daycare for children </a:t>
          </a:r>
          <a:endParaRPr lang="en-US"/>
        </a:p>
      </dgm:t>
    </dgm:pt>
    <dgm:pt modelId="{C3518D2D-9438-49A0-ACFE-3BBAA58400AF}" type="parTrans" cxnId="{3A014862-9AE4-445D-9E33-0CB7FBF9B4AB}">
      <dgm:prSet/>
      <dgm:spPr/>
      <dgm:t>
        <a:bodyPr/>
        <a:lstStyle/>
        <a:p>
          <a:endParaRPr lang="en-US"/>
        </a:p>
      </dgm:t>
    </dgm:pt>
    <dgm:pt modelId="{F918C0FC-3C79-435B-A6CC-2537B4985D6A}" type="sibTrans" cxnId="{3A014862-9AE4-445D-9E33-0CB7FBF9B4AB}">
      <dgm:prSet/>
      <dgm:spPr/>
      <dgm:t>
        <a:bodyPr/>
        <a:lstStyle/>
        <a:p>
          <a:endParaRPr lang="en-US"/>
        </a:p>
      </dgm:t>
    </dgm:pt>
    <dgm:pt modelId="{55BD1208-0F67-4132-8021-7C6E0B83388F}" type="pres">
      <dgm:prSet presAssocID="{A17D0115-247B-4FDB-8C47-486879D483B8}" presName="linear" presStyleCnt="0">
        <dgm:presLayoutVars>
          <dgm:animLvl val="lvl"/>
          <dgm:resizeHandles val="exact"/>
        </dgm:presLayoutVars>
      </dgm:prSet>
      <dgm:spPr/>
      <dgm:t>
        <a:bodyPr/>
        <a:lstStyle/>
        <a:p>
          <a:endParaRPr lang="en-US"/>
        </a:p>
      </dgm:t>
    </dgm:pt>
    <dgm:pt modelId="{8078544D-EA07-4E4B-888B-51EC59CEF93C}" type="pres">
      <dgm:prSet presAssocID="{EFEF8525-8143-476B-A2D6-8B15657E98B5}" presName="parentText" presStyleLbl="node1" presStyleIdx="0" presStyleCnt="2" custScaleY="52959">
        <dgm:presLayoutVars>
          <dgm:chMax val="0"/>
          <dgm:bulletEnabled val="1"/>
        </dgm:presLayoutVars>
      </dgm:prSet>
      <dgm:spPr/>
      <dgm:t>
        <a:bodyPr/>
        <a:lstStyle/>
        <a:p>
          <a:endParaRPr lang="en-US"/>
        </a:p>
      </dgm:t>
    </dgm:pt>
    <dgm:pt modelId="{427AE424-0768-4760-8D20-9CF377EA192B}" type="pres">
      <dgm:prSet presAssocID="{8E96656A-6B8D-4E38-9D90-55F6B851DF71}" presName="spacer" presStyleCnt="0"/>
      <dgm:spPr/>
    </dgm:pt>
    <dgm:pt modelId="{A4CBF0C0-D896-4EF4-ACEB-83A4DDD184E1}" type="pres">
      <dgm:prSet presAssocID="{B9820A28-32FD-4AFD-B3F9-7A6B3B7C1F32}" presName="parentText" presStyleLbl="node1" presStyleIdx="1" presStyleCnt="2">
        <dgm:presLayoutVars>
          <dgm:chMax val="0"/>
          <dgm:bulletEnabled val="1"/>
        </dgm:presLayoutVars>
      </dgm:prSet>
      <dgm:spPr/>
      <dgm:t>
        <a:bodyPr/>
        <a:lstStyle/>
        <a:p>
          <a:endParaRPr lang="en-US"/>
        </a:p>
      </dgm:t>
    </dgm:pt>
    <dgm:pt modelId="{0C8A75A4-714F-4F10-83DC-43A6F94620D1}" type="pres">
      <dgm:prSet presAssocID="{B9820A28-32FD-4AFD-B3F9-7A6B3B7C1F32}" presName="childText" presStyleLbl="revTx" presStyleIdx="0" presStyleCnt="1">
        <dgm:presLayoutVars>
          <dgm:bulletEnabled val="1"/>
        </dgm:presLayoutVars>
      </dgm:prSet>
      <dgm:spPr/>
      <dgm:t>
        <a:bodyPr/>
        <a:lstStyle/>
        <a:p>
          <a:endParaRPr lang="en-US"/>
        </a:p>
      </dgm:t>
    </dgm:pt>
  </dgm:ptLst>
  <dgm:cxnLst>
    <dgm:cxn modelId="{5341CD3C-AD87-406A-B667-C92E973055F9}" type="presOf" srcId="{A17D0115-247B-4FDB-8C47-486879D483B8}" destId="{55BD1208-0F67-4132-8021-7C6E0B83388F}" srcOrd="0" destOrd="0" presId="urn:microsoft.com/office/officeart/2005/8/layout/vList2"/>
    <dgm:cxn modelId="{4E9CC0E4-593B-4CCC-9298-3ADDE1B5B54D}" type="presOf" srcId="{EFEF8525-8143-476B-A2D6-8B15657E98B5}" destId="{8078544D-EA07-4E4B-888B-51EC59CEF93C}" srcOrd="0" destOrd="0" presId="urn:microsoft.com/office/officeart/2005/8/layout/vList2"/>
    <dgm:cxn modelId="{B8057DD7-4FD3-46B7-8E42-CA967F0AC9B7}" srcId="{B9820A28-32FD-4AFD-B3F9-7A6B3B7C1F32}" destId="{23698622-C746-455E-BAA8-B20B80D3BE0A}" srcOrd="2" destOrd="0" parTransId="{69618615-E284-40A6-953A-7C780F2E99D7}" sibTransId="{B4C725D6-D7A8-428C-BED2-67ACBAFE8A09}"/>
    <dgm:cxn modelId="{856B1102-6412-40FE-85F8-808C502CDC96}" type="presOf" srcId="{486AF996-EEC4-4609-8472-3727576ED789}" destId="{0C8A75A4-714F-4F10-83DC-43A6F94620D1}" srcOrd="0" destOrd="1" presId="urn:microsoft.com/office/officeart/2005/8/layout/vList2"/>
    <dgm:cxn modelId="{0E381862-0656-4C51-952C-D3726F512C13}" type="presOf" srcId="{8372FEF6-7DDD-4FF7-BEB1-D39790B726B5}" destId="{0C8A75A4-714F-4F10-83DC-43A6F94620D1}" srcOrd="0" destOrd="3" presId="urn:microsoft.com/office/officeart/2005/8/layout/vList2"/>
    <dgm:cxn modelId="{290824D5-42FF-4D0D-A228-CD1443A1D8A9}" type="presOf" srcId="{326B81B6-EE4B-43F0-86DB-980E45C3D414}" destId="{0C8A75A4-714F-4F10-83DC-43A6F94620D1}" srcOrd="0" destOrd="5" presId="urn:microsoft.com/office/officeart/2005/8/layout/vList2"/>
    <dgm:cxn modelId="{B8751B07-ACDC-448C-B686-4B7D72CCAD8C}" srcId="{A17D0115-247B-4FDB-8C47-486879D483B8}" destId="{B9820A28-32FD-4AFD-B3F9-7A6B3B7C1F32}" srcOrd="1" destOrd="0" parTransId="{8EFBC4E4-7EF6-482E-B2D9-B16F991F1B72}" sibTransId="{A6448CA0-CF87-4587-BA6E-F7A19D41C628}"/>
    <dgm:cxn modelId="{06234E2C-F93E-4D86-825C-29B02192C8F0}" type="presOf" srcId="{DC7A0757-9EF6-46A4-A685-4928EA5090E1}" destId="{0C8A75A4-714F-4F10-83DC-43A6F94620D1}" srcOrd="0" destOrd="4" presId="urn:microsoft.com/office/officeart/2005/8/layout/vList2"/>
    <dgm:cxn modelId="{D8348089-B5D8-4993-A526-6719DB046B46}" srcId="{B9820A28-32FD-4AFD-B3F9-7A6B3B7C1F32}" destId="{8372FEF6-7DDD-4FF7-BEB1-D39790B726B5}" srcOrd="3" destOrd="0" parTransId="{874A6C66-D360-4F19-B7C4-CC505BD34A44}" sibTransId="{BF43DB5E-DB47-4AE7-82B2-843D541433D3}"/>
    <dgm:cxn modelId="{6D711ECE-4272-4278-B075-3A7671735032}" srcId="{B9820A28-32FD-4AFD-B3F9-7A6B3B7C1F32}" destId="{76F694A5-F0A9-420A-9821-0BFDF78F371E}" srcOrd="0" destOrd="0" parTransId="{5CBB764F-2A58-4E86-8042-F372BD44A470}" sibTransId="{B532D416-1C2B-4F30-A864-E3A68071CF71}"/>
    <dgm:cxn modelId="{F265C37F-8458-4B1C-81B8-BEDD81C3B127}" srcId="{B9820A28-32FD-4AFD-B3F9-7A6B3B7C1F32}" destId="{486AF996-EEC4-4609-8472-3727576ED789}" srcOrd="1" destOrd="0" parTransId="{0D53155E-15AE-4989-A35D-BAD71A24E796}" sibTransId="{B5947653-BDFE-456A-BD49-320124B56C09}"/>
    <dgm:cxn modelId="{206AB378-AC8A-42E1-8C97-98FA6F0FE78A}" type="presOf" srcId="{23698622-C746-455E-BAA8-B20B80D3BE0A}" destId="{0C8A75A4-714F-4F10-83DC-43A6F94620D1}" srcOrd="0" destOrd="2" presId="urn:microsoft.com/office/officeart/2005/8/layout/vList2"/>
    <dgm:cxn modelId="{4F0A2575-984D-4FCD-BCBD-69E0AD875B71}" srcId="{B9820A28-32FD-4AFD-B3F9-7A6B3B7C1F32}" destId="{DC7A0757-9EF6-46A4-A685-4928EA5090E1}" srcOrd="4" destOrd="0" parTransId="{5832F8D9-1134-4B20-8D15-067304809F8C}" sibTransId="{38892FEF-CA76-4B68-9A65-FF38D19C6B4C}"/>
    <dgm:cxn modelId="{8BA3120E-0880-4C8D-A8D6-EA258904F8E3}" type="presOf" srcId="{76F694A5-F0A9-420A-9821-0BFDF78F371E}" destId="{0C8A75A4-714F-4F10-83DC-43A6F94620D1}" srcOrd="0" destOrd="0" presId="urn:microsoft.com/office/officeart/2005/8/layout/vList2"/>
    <dgm:cxn modelId="{D6E65397-8C26-4D82-A8C8-D1E6416A659C}" type="presOf" srcId="{B9820A28-32FD-4AFD-B3F9-7A6B3B7C1F32}" destId="{A4CBF0C0-D896-4EF4-ACEB-83A4DDD184E1}" srcOrd="0" destOrd="0" presId="urn:microsoft.com/office/officeart/2005/8/layout/vList2"/>
    <dgm:cxn modelId="{B55EFE50-F409-4D05-BD9A-83E18AD7B6E3}" srcId="{A17D0115-247B-4FDB-8C47-486879D483B8}" destId="{EFEF8525-8143-476B-A2D6-8B15657E98B5}" srcOrd="0" destOrd="0" parTransId="{34DA0B7D-05D3-4A2C-BFCF-E8C1288482D9}" sibTransId="{8E96656A-6B8D-4E38-9D90-55F6B851DF71}"/>
    <dgm:cxn modelId="{3A014862-9AE4-445D-9E33-0CB7FBF9B4AB}" srcId="{B9820A28-32FD-4AFD-B3F9-7A6B3B7C1F32}" destId="{326B81B6-EE4B-43F0-86DB-980E45C3D414}" srcOrd="5" destOrd="0" parTransId="{C3518D2D-9438-49A0-ACFE-3BBAA58400AF}" sibTransId="{F918C0FC-3C79-435B-A6CC-2537B4985D6A}"/>
    <dgm:cxn modelId="{B0F24C7F-4CD8-4273-B0CE-B86E9E575636}" type="presParOf" srcId="{55BD1208-0F67-4132-8021-7C6E0B83388F}" destId="{8078544D-EA07-4E4B-888B-51EC59CEF93C}" srcOrd="0" destOrd="0" presId="urn:microsoft.com/office/officeart/2005/8/layout/vList2"/>
    <dgm:cxn modelId="{3AECD05C-BB81-4BE9-84D1-771B8D5806FF}" type="presParOf" srcId="{55BD1208-0F67-4132-8021-7C6E0B83388F}" destId="{427AE424-0768-4760-8D20-9CF377EA192B}" srcOrd="1" destOrd="0" presId="urn:microsoft.com/office/officeart/2005/8/layout/vList2"/>
    <dgm:cxn modelId="{22A96933-5C18-4130-B0CE-CDC4FF28968B}" type="presParOf" srcId="{55BD1208-0F67-4132-8021-7C6E0B83388F}" destId="{A4CBF0C0-D896-4EF4-ACEB-83A4DDD184E1}" srcOrd="2" destOrd="0" presId="urn:microsoft.com/office/officeart/2005/8/layout/vList2"/>
    <dgm:cxn modelId="{8A5D636E-F0BB-47B3-A2AD-33631694404F}" type="presParOf" srcId="{55BD1208-0F67-4132-8021-7C6E0B83388F}" destId="{0C8A75A4-714F-4F10-83DC-43A6F94620D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6C131-15DE-44F8-AF98-0CAC640BE672}">
      <dsp:nvSpPr>
        <dsp:cNvPr id="0" name=""/>
        <dsp:cNvSpPr/>
      </dsp:nvSpPr>
      <dsp:spPr>
        <a:xfrm rot="10800000">
          <a:off x="2823924" y="38548"/>
          <a:ext cx="7474266" cy="376523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0363" tIns="110490" rIns="206248" bIns="110490" numCol="1" spcCol="1270" anchor="ctr" anchorCtr="0">
          <a:noAutofit/>
        </a:bodyPr>
        <a:lstStyle/>
        <a:p>
          <a:pPr lvl="0" algn="ctr" defTabSz="1289050" rtl="0">
            <a:lnSpc>
              <a:spcPct val="90000"/>
            </a:lnSpc>
            <a:spcBef>
              <a:spcPct val="0"/>
            </a:spcBef>
            <a:spcAft>
              <a:spcPct val="35000"/>
            </a:spcAft>
          </a:pPr>
          <a:r>
            <a:rPr lang="en-US" sz="2900" kern="1200" dirty="0" smtClean="0"/>
            <a:t>Our programs and services are designed to meet the unique needs of the military mission, service members, and their families. With our quality programs, you can rest easy knowing your children are safe and in good care.</a:t>
          </a:r>
          <a:endParaRPr lang="en-US" sz="2900" kern="1200" dirty="0"/>
        </a:p>
      </dsp:txBody>
      <dsp:txXfrm rot="10800000">
        <a:off x="3765232" y="38548"/>
        <a:ext cx="6532958" cy="3765232"/>
      </dsp:txXfrm>
    </dsp:sp>
    <dsp:sp modelId="{BD116915-EC81-4E3C-BA93-FFF6A169B5C2}">
      <dsp:nvSpPr>
        <dsp:cNvPr id="0" name=""/>
        <dsp:cNvSpPr/>
      </dsp:nvSpPr>
      <dsp:spPr>
        <a:xfrm rot="5400000">
          <a:off x="941308" y="38548"/>
          <a:ext cx="3765232" cy="376523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866ED-FA04-41BD-9555-ED0F557D8931}">
      <dsp:nvSpPr>
        <dsp:cNvPr id="0" name=""/>
        <dsp:cNvSpPr/>
      </dsp:nvSpPr>
      <dsp:spPr>
        <a:xfrm>
          <a:off x="0" y="2004"/>
          <a:ext cx="821123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Child Development Centers (CDC)</a:t>
          </a:r>
          <a:endParaRPr lang="en-US" sz="2400" kern="1200"/>
        </a:p>
      </dsp:txBody>
      <dsp:txXfrm>
        <a:off x="28100" y="30104"/>
        <a:ext cx="8155036" cy="519439"/>
      </dsp:txXfrm>
    </dsp:sp>
    <dsp:sp modelId="{EC3464C8-B4F1-4CC4-9161-0A86716E13F5}">
      <dsp:nvSpPr>
        <dsp:cNvPr id="0" name=""/>
        <dsp:cNvSpPr/>
      </dsp:nvSpPr>
      <dsp:spPr>
        <a:xfrm>
          <a:off x="0" y="646764"/>
          <a:ext cx="821123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0" kern="1200" baseline="0" smtClean="0"/>
            <a:t>School</a:t>
          </a:r>
          <a:r>
            <a:rPr lang="en-US" sz="2400" i="0" kern="1200" smtClean="0"/>
            <a:t> Age Care (SAC)</a:t>
          </a:r>
          <a:endParaRPr lang="en-US" sz="2400" kern="1200"/>
        </a:p>
      </dsp:txBody>
      <dsp:txXfrm>
        <a:off x="28100" y="674864"/>
        <a:ext cx="8155036" cy="519439"/>
      </dsp:txXfrm>
    </dsp:sp>
    <dsp:sp modelId="{C6E7227A-4914-4ECF-B4C8-4D640E2DE57B}">
      <dsp:nvSpPr>
        <dsp:cNvPr id="0" name=""/>
        <dsp:cNvSpPr/>
      </dsp:nvSpPr>
      <dsp:spPr>
        <a:xfrm>
          <a:off x="0" y="1291524"/>
          <a:ext cx="821123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i="0" kern="1200" baseline="0" smtClean="0"/>
            <a:t>Teen</a:t>
          </a:r>
          <a:r>
            <a:rPr lang="en-US" sz="2400" i="0" kern="1200" smtClean="0"/>
            <a:t> Programs</a:t>
          </a:r>
          <a:endParaRPr lang="en-US" sz="2400" kern="1200"/>
        </a:p>
      </dsp:txBody>
      <dsp:txXfrm>
        <a:off x="28100" y="1319624"/>
        <a:ext cx="8155036" cy="519439"/>
      </dsp:txXfrm>
    </dsp:sp>
    <dsp:sp modelId="{05808BA1-6DD7-4BFA-94C0-3314D98C5822}">
      <dsp:nvSpPr>
        <dsp:cNvPr id="0" name=""/>
        <dsp:cNvSpPr/>
      </dsp:nvSpPr>
      <dsp:spPr>
        <a:xfrm>
          <a:off x="0" y="1936284"/>
          <a:ext cx="821123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Youth Sports and Fitness (YSF)</a:t>
          </a:r>
          <a:endParaRPr lang="en-US" sz="2400" kern="1200"/>
        </a:p>
      </dsp:txBody>
      <dsp:txXfrm>
        <a:off x="28100" y="1964384"/>
        <a:ext cx="8155036" cy="519439"/>
      </dsp:txXfrm>
    </dsp:sp>
    <dsp:sp modelId="{CF01A130-CF20-48DB-A022-F07054BBA6C7}">
      <dsp:nvSpPr>
        <dsp:cNvPr id="0" name=""/>
        <dsp:cNvSpPr/>
      </dsp:nvSpPr>
      <dsp:spPr>
        <a:xfrm>
          <a:off x="0" y="2581044"/>
          <a:ext cx="821123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Child and Youth E</a:t>
          </a:r>
          <a:r>
            <a:rPr lang="en-US" sz="2400" i="0" kern="1200" smtClean="0"/>
            <a:t>ducational Services (CYES/SLO)</a:t>
          </a:r>
          <a:endParaRPr lang="en-US" sz="2400" kern="1200"/>
        </a:p>
      </dsp:txBody>
      <dsp:txXfrm>
        <a:off x="28100" y="2609144"/>
        <a:ext cx="8155036" cy="519439"/>
      </dsp:txXfrm>
    </dsp:sp>
    <dsp:sp modelId="{6064445F-CF0F-44FE-852F-BE55489B7AB5}">
      <dsp:nvSpPr>
        <dsp:cNvPr id="0" name=""/>
        <dsp:cNvSpPr/>
      </dsp:nvSpPr>
      <dsp:spPr>
        <a:xfrm>
          <a:off x="0" y="3225804"/>
          <a:ext cx="8211236"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Child Development Homes (CDH)</a:t>
          </a:r>
          <a:endParaRPr lang="en-US" sz="2400" kern="1200"/>
        </a:p>
      </dsp:txBody>
      <dsp:txXfrm>
        <a:off x="28100" y="3253904"/>
        <a:ext cx="8155036" cy="51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C5361-E043-4041-83EF-02FD7008DD63}">
      <dsp:nvSpPr>
        <dsp:cNvPr id="0" name=""/>
        <dsp:cNvSpPr/>
      </dsp:nvSpPr>
      <dsp:spPr>
        <a:xfrm>
          <a:off x="0" y="11926"/>
          <a:ext cx="10814523" cy="599625"/>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Capo CDC 			DSN 626-5116 / COMM 081-568-5116</a:t>
          </a:r>
          <a:endParaRPr lang="en-US" sz="2500" kern="1200" dirty="0">
            <a:solidFill>
              <a:schemeClr val="tx1"/>
            </a:solidFill>
          </a:endParaRPr>
        </a:p>
      </dsp:txBody>
      <dsp:txXfrm>
        <a:off x="29271" y="41197"/>
        <a:ext cx="10755981" cy="541083"/>
      </dsp:txXfrm>
    </dsp:sp>
    <dsp:sp modelId="{DA3ACA4C-9B28-4C43-92C5-D0608A8CF36A}">
      <dsp:nvSpPr>
        <dsp:cNvPr id="0" name=""/>
        <dsp:cNvSpPr/>
      </dsp:nvSpPr>
      <dsp:spPr>
        <a:xfrm>
          <a:off x="0" y="683551"/>
          <a:ext cx="10814523" cy="599625"/>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SS CDC 				DSN 629-4989 / COMM 081-811-4989</a:t>
          </a:r>
          <a:endParaRPr lang="en-US" sz="2500" kern="1200" dirty="0">
            <a:solidFill>
              <a:schemeClr val="tx1"/>
            </a:solidFill>
          </a:endParaRPr>
        </a:p>
      </dsp:txBody>
      <dsp:txXfrm>
        <a:off x="29271" y="712822"/>
        <a:ext cx="10755981" cy="541083"/>
      </dsp:txXfrm>
    </dsp:sp>
    <dsp:sp modelId="{80ABADD0-189D-4DA4-833F-173DD982CB08}">
      <dsp:nvSpPr>
        <dsp:cNvPr id="0" name=""/>
        <dsp:cNvSpPr/>
      </dsp:nvSpPr>
      <dsp:spPr>
        <a:xfrm>
          <a:off x="0" y="1355176"/>
          <a:ext cx="10814523" cy="599625"/>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School Age Care 			DSN 629-4722 / COMM 081-811-4722</a:t>
          </a:r>
          <a:endParaRPr lang="en-US" sz="2500" kern="1200" dirty="0">
            <a:solidFill>
              <a:schemeClr val="tx1"/>
            </a:solidFill>
          </a:endParaRPr>
        </a:p>
      </dsp:txBody>
      <dsp:txXfrm>
        <a:off x="29271" y="1384447"/>
        <a:ext cx="10755981" cy="541083"/>
      </dsp:txXfrm>
    </dsp:sp>
    <dsp:sp modelId="{87D3851C-9240-4898-AADD-EB312853729B}">
      <dsp:nvSpPr>
        <dsp:cNvPr id="0" name=""/>
        <dsp:cNvSpPr/>
      </dsp:nvSpPr>
      <dsp:spPr>
        <a:xfrm>
          <a:off x="0" y="2026801"/>
          <a:ext cx="10814523" cy="599625"/>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Teen Center 			DSN 629-4395 / COMM 081-811-4395</a:t>
          </a:r>
          <a:endParaRPr lang="en-US" sz="2500" kern="1200" dirty="0">
            <a:solidFill>
              <a:schemeClr val="tx1"/>
            </a:solidFill>
          </a:endParaRPr>
        </a:p>
      </dsp:txBody>
      <dsp:txXfrm>
        <a:off x="29271" y="2056072"/>
        <a:ext cx="10755981" cy="541083"/>
      </dsp:txXfrm>
    </dsp:sp>
    <dsp:sp modelId="{2EEDE060-4513-445F-B25F-C9C6691A0E19}">
      <dsp:nvSpPr>
        <dsp:cNvPr id="0" name=""/>
        <dsp:cNvSpPr/>
      </dsp:nvSpPr>
      <dsp:spPr>
        <a:xfrm>
          <a:off x="0" y="2698426"/>
          <a:ext cx="10814523" cy="599625"/>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Youth Sports and Fitness 		DSN 629-4725 / COMM 081-811-4725</a:t>
          </a:r>
          <a:endParaRPr lang="en-US" sz="2500" kern="1200" dirty="0">
            <a:solidFill>
              <a:schemeClr val="tx1"/>
            </a:solidFill>
          </a:endParaRPr>
        </a:p>
      </dsp:txBody>
      <dsp:txXfrm>
        <a:off x="29271" y="2727697"/>
        <a:ext cx="10755981" cy="541083"/>
      </dsp:txXfrm>
    </dsp:sp>
    <dsp:sp modelId="{29A4061D-93F8-404D-ADEE-7A9B11DC1915}">
      <dsp:nvSpPr>
        <dsp:cNvPr id="0" name=""/>
        <dsp:cNvSpPr/>
      </dsp:nvSpPr>
      <dsp:spPr>
        <a:xfrm>
          <a:off x="0" y="3381978"/>
          <a:ext cx="10814523" cy="599625"/>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solidFill>
                <a:schemeClr val="tx1"/>
              </a:solidFill>
            </a:rPr>
            <a:t>School Liaison Officer 		DSN 629-6549 / COMM 081-811-6549</a:t>
          </a:r>
          <a:endParaRPr lang="en-US" sz="2500" kern="1200" dirty="0">
            <a:solidFill>
              <a:schemeClr val="tx1"/>
            </a:solidFill>
          </a:endParaRPr>
        </a:p>
      </dsp:txBody>
      <dsp:txXfrm>
        <a:off x="29271" y="3411249"/>
        <a:ext cx="10755981" cy="54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DB4DA-D313-4E8E-A74F-E39C659AF806}">
      <dsp:nvSpPr>
        <dsp:cNvPr id="0" name=""/>
        <dsp:cNvSpPr/>
      </dsp:nvSpPr>
      <dsp:spPr>
        <a:xfrm>
          <a:off x="0" y="1021823"/>
          <a:ext cx="6057466"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Job opportunities:</a:t>
          </a:r>
          <a:endParaRPr lang="en-US" sz="4000" kern="1200" dirty="0"/>
        </a:p>
      </dsp:txBody>
      <dsp:txXfrm>
        <a:off x="46834" y="1068657"/>
        <a:ext cx="5963798" cy="865732"/>
      </dsp:txXfrm>
    </dsp:sp>
    <dsp:sp modelId="{A4A13886-80C8-4CD2-9F3A-C946ABEF5365}">
      <dsp:nvSpPr>
        <dsp:cNvPr id="0" name=""/>
        <dsp:cNvSpPr/>
      </dsp:nvSpPr>
      <dsp:spPr>
        <a:xfrm>
          <a:off x="0" y="1981224"/>
          <a:ext cx="6057466" cy="256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325" tIns="50800" rIns="284480" bIns="50800" numCol="1" spcCol="1270" anchor="t" anchorCtr="0">
          <a:noAutofit/>
        </a:bodyPr>
        <a:lstStyle/>
        <a:p>
          <a:pPr marL="285750" lvl="1" indent="-285750" algn="l" defTabSz="1377950" rtl="0">
            <a:lnSpc>
              <a:spcPct val="90000"/>
            </a:lnSpc>
            <a:spcBef>
              <a:spcPct val="0"/>
            </a:spcBef>
            <a:spcAft>
              <a:spcPct val="20000"/>
            </a:spcAft>
            <a:buChar char="••"/>
          </a:pPr>
          <a:endParaRPr lang="en-US" sz="3100" kern="1200"/>
        </a:p>
        <a:p>
          <a:pPr marL="285750" lvl="1" indent="-285750" algn="l" defTabSz="1377950" rtl="0">
            <a:lnSpc>
              <a:spcPct val="90000"/>
            </a:lnSpc>
            <a:spcBef>
              <a:spcPct val="0"/>
            </a:spcBef>
            <a:spcAft>
              <a:spcPct val="20000"/>
            </a:spcAft>
            <a:buChar char="••"/>
          </a:pPr>
          <a:r>
            <a:rPr lang="en-US" sz="3100" kern="1200" dirty="0" smtClean="0">
              <a:hlinkClick xmlns:r="http://schemas.openxmlformats.org/officeDocument/2006/relationships" r:id="rId1"/>
            </a:rPr>
            <a:t>www.usajobs.com</a:t>
          </a:r>
          <a:endParaRPr lang="en-US" sz="3100" kern="1200" dirty="0"/>
        </a:p>
        <a:p>
          <a:pPr marL="285750" lvl="1" indent="-285750" algn="l" defTabSz="1377950" rtl="0">
            <a:lnSpc>
              <a:spcPct val="90000"/>
            </a:lnSpc>
            <a:spcBef>
              <a:spcPct val="0"/>
            </a:spcBef>
            <a:spcAft>
              <a:spcPct val="20000"/>
            </a:spcAft>
            <a:buChar char="••"/>
          </a:pPr>
          <a:endParaRPr lang="en-US" sz="3100" kern="1200" dirty="0"/>
        </a:p>
        <a:p>
          <a:pPr marL="285750" lvl="1" indent="-285750" algn="l" defTabSz="1377950" rtl="0">
            <a:lnSpc>
              <a:spcPct val="90000"/>
            </a:lnSpc>
            <a:spcBef>
              <a:spcPct val="0"/>
            </a:spcBef>
            <a:spcAft>
              <a:spcPct val="20000"/>
            </a:spcAft>
            <a:buChar char="••"/>
          </a:pPr>
          <a:r>
            <a:rPr lang="en-US" sz="3100" kern="1200" dirty="0" smtClean="0">
              <a:hlinkClick xmlns:r="http://schemas.openxmlformats.org/officeDocument/2006/relationships" r:id="rId2"/>
            </a:rPr>
            <a:t>www.navymwrnaples.com/child-youth/cyp-careers</a:t>
          </a:r>
          <a:r>
            <a:rPr lang="en-US" sz="3100" kern="1200" dirty="0" smtClean="0"/>
            <a:t> </a:t>
          </a:r>
          <a:endParaRPr lang="en-US" sz="3100" kern="1200" dirty="0"/>
        </a:p>
      </dsp:txBody>
      <dsp:txXfrm>
        <a:off x="0" y="1981224"/>
        <a:ext cx="6057466" cy="256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8544D-EA07-4E4B-888B-51EC59CEF93C}">
      <dsp:nvSpPr>
        <dsp:cNvPr id="0" name=""/>
        <dsp:cNvSpPr/>
      </dsp:nvSpPr>
      <dsp:spPr>
        <a:xfrm>
          <a:off x="0" y="14983"/>
          <a:ext cx="8937117" cy="10882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Job opportunities:</a:t>
          </a:r>
          <a:endParaRPr lang="en-US" sz="4000" kern="1200" dirty="0"/>
        </a:p>
      </dsp:txBody>
      <dsp:txXfrm>
        <a:off x="53124" y="68107"/>
        <a:ext cx="8830869" cy="981998"/>
      </dsp:txXfrm>
    </dsp:sp>
    <dsp:sp modelId="{A4CBF0C0-D896-4EF4-ACEB-83A4DDD184E1}">
      <dsp:nvSpPr>
        <dsp:cNvPr id="0" name=""/>
        <dsp:cNvSpPr/>
      </dsp:nvSpPr>
      <dsp:spPr>
        <a:xfrm>
          <a:off x="0" y="1186750"/>
          <a:ext cx="8937117" cy="2054885"/>
        </a:xfrm>
        <a:prstGeom prst="round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tx1"/>
              </a:solidFill>
            </a:rPr>
            <a:t>Whether you're looking for a full-time career or a fulfilling side hustle, Navy Child and Youth Programs has rewarding job opportunities to fit your personal schedule and long-term goals.</a:t>
          </a:r>
          <a:endParaRPr lang="en-US" sz="2900" kern="1200" dirty="0">
            <a:solidFill>
              <a:schemeClr val="tx1"/>
            </a:solidFill>
          </a:endParaRPr>
        </a:p>
      </dsp:txBody>
      <dsp:txXfrm>
        <a:off x="100311" y="1287061"/>
        <a:ext cx="8736495" cy="1854263"/>
      </dsp:txXfrm>
    </dsp:sp>
    <dsp:sp modelId="{0C8A75A4-714F-4F10-83DC-43A6F94620D1}">
      <dsp:nvSpPr>
        <dsp:cNvPr id="0" name=""/>
        <dsp:cNvSpPr/>
      </dsp:nvSpPr>
      <dsp:spPr>
        <a:xfrm>
          <a:off x="0" y="3241636"/>
          <a:ext cx="8937117" cy="270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753"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smtClean="0"/>
            <a:t>Medical, dental, and life insurance</a:t>
          </a:r>
          <a:endParaRPr lang="en-US" sz="2300" kern="1200"/>
        </a:p>
        <a:p>
          <a:pPr marL="228600" lvl="1" indent="-228600" algn="l" defTabSz="1022350" rtl="0">
            <a:lnSpc>
              <a:spcPct val="90000"/>
            </a:lnSpc>
            <a:spcBef>
              <a:spcPct val="0"/>
            </a:spcBef>
            <a:spcAft>
              <a:spcPct val="20000"/>
            </a:spcAft>
            <a:buChar char="••"/>
          </a:pPr>
          <a:r>
            <a:rPr lang="en-US" sz="2300" kern="1200" smtClean="0"/>
            <a:t>Exciting work locations</a:t>
          </a:r>
          <a:endParaRPr lang="en-US" sz="2300" kern="1200"/>
        </a:p>
        <a:p>
          <a:pPr marL="228600" lvl="1" indent="-228600" algn="l" defTabSz="1022350" rtl="0">
            <a:lnSpc>
              <a:spcPct val="90000"/>
            </a:lnSpc>
            <a:spcBef>
              <a:spcPct val="0"/>
            </a:spcBef>
            <a:spcAft>
              <a:spcPct val="20000"/>
            </a:spcAft>
            <a:buChar char="••"/>
          </a:pPr>
          <a:r>
            <a:rPr lang="en-US" sz="2300" kern="1200" smtClean="0"/>
            <a:t>Career advancement and tuition assistance</a:t>
          </a:r>
          <a:endParaRPr lang="en-US" sz="2300" kern="1200"/>
        </a:p>
        <a:p>
          <a:pPr marL="228600" lvl="1" indent="-228600" algn="l" defTabSz="1022350" rtl="0">
            <a:lnSpc>
              <a:spcPct val="90000"/>
            </a:lnSpc>
            <a:spcBef>
              <a:spcPct val="0"/>
            </a:spcBef>
            <a:spcAft>
              <a:spcPct val="20000"/>
            </a:spcAft>
            <a:buChar char="••"/>
          </a:pPr>
          <a:r>
            <a:rPr lang="en-US" sz="2300" kern="1200" smtClean="0"/>
            <a:t>401k with 3% employer matching</a:t>
          </a:r>
          <a:endParaRPr lang="en-US" sz="2300" kern="1200"/>
        </a:p>
        <a:p>
          <a:pPr marL="228600" lvl="1" indent="-228600" algn="l" defTabSz="1022350" rtl="0">
            <a:lnSpc>
              <a:spcPct val="90000"/>
            </a:lnSpc>
            <a:spcBef>
              <a:spcPct val="0"/>
            </a:spcBef>
            <a:spcAft>
              <a:spcPct val="20000"/>
            </a:spcAft>
            <a:buChar char="••"/>
          </a:pPr>
          <a:r>
            <a:rPr lang="en-US" sz="2300" kern="1200" smtClean="0"/>
            <a:t>Location flexibility when you or your family need to move</a:t>
          </a:r>
          <a:endParaRPr lang="en-US" sz="2300" kern="1200"/>
        </a:p>
        <a:p>
          <a:pPr marL="228600" lvl="1" indent="-228600" algn="l" defTabSz="1022350" rtl="0">
            <a:lnSpc>
              <a:spcPct val="90000"/>
            </a:lnSpc>
            <a:spcBef>
              <a:spcPct val="0"/>
            </a:spcBef>
            <a:spcAft>
              <a:spcPct val="20000"/>
            </a:spcAft>
            <a:buChar char="••"/>
          </a:pPr>
          <a:r>
            <a:rPr lang="en-US" sz="2300" kern="1200" smtClean="0"/>
            <a:t>FREE perks: fitness centers, pool access, preferred daycare for children </a:t>
          </a:r>
          <a:endParaRPr lang="en-US" sz="2300" kern="1200"/>
        </a:p>
      </dsp:txBody>
      <dsp:txXfrm>
        <a:off x="0" y="3241636"/>
        <a:ext cx="8937117" cy="270134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777F62-D843-460C-97F2-5320D66326F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329479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77F62-D843-460C-97F2-5320D66326F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107952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77F62-D843-460C-97F2-5320D66326F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28352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77F62-D843-460C-97F2-5320D66326F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88320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777F62-D843-460C-97F2-5320D66326F0}"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376532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777F62-D843-460C-97F2-5320D66326F0}"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102625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777F62-D843-460C-97F2-5320D66326F0}"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5643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777F62-D843-460C-97F2-5320D66326F0}"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27572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77F62-D843-460C-97F2-5320D66326F0}"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306529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777F62-D843-460C-97F2-5320D66326F0}"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34051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777F62-D843-460C-97F2-5320D66326F0}"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10657-15A2-4516-98D2-0A711F90E3C5}" type="slidenum">
              <a:rPr lang="en-US" smtClean="0"/>
              <a:t>‹#›</a:t>
            </a:fld>
            <a:endParaRPr lang="en-US"/>
          </a:p>
        </p:txBody>
      </p:sp>
    </p:spTree>
    <p:extLst>
      <p:ext uri="{BB962C8B-B14F-4D97-AF65-F5344CB8AC3E}">
        <p14:creationId xmlns:p14="http://schemas.microsoft.com/office/powerpoint/2010/main" val="83761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77F62-D843-460C-97F2-5320D66326F0}" type="datetimeFigureOut">
              <a:rPr lang="en-US" smtClean="0"/>
              <a:t>8/11/2022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10657-15A2-4516-98D2-0A711F90E3C5}" type="slidenum">
              <a:rPr lang="en-US" smtClean="0"/>
              <a:t>‹#›</a:t>
            </a:fld>
            <a:endParaRPr lang="en-US"/>
          </a:p>
        </p:txBody>
      </p:sp>
    </p:spTree>
    <p:extLst>
      <p:ext uri="{BB962C8B-B14F-4D97-AF65-F5344CB8AC3E}">
        <p14:creationId xmlns:p14="http://schemas.microsoft.com/office/powerpoint/2010/main" val="533276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MWRNaples_CYP@eu.navy.mil" TargetMode="External"/><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image" Target="../media/image13.jfif"/><Relationship Id="rId5" Type="http://schemas.openxmlformats.org/officeDocument/2006/relationships/hyperlink" Target="http://www.militarychildcare.com/" TargetMode="External"/><Relationship Id="rId4" Type="http://schemas.openxmlformats.org/officeDocument/2006/relationships/hyperlink" Target="mailto:NaplesSLO@eu.navy.mi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26394125"/>
              </p:ext>
            </p:extLst>
          </p:nvPr>
        </p:nvGraphicFramePr>
        <p:xfrm>
          <a:off x="476250" y="2521527"/>
          <a:ext cx="11239499" cy="3842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633472" y="813816"/>
            <a:ext cx="8115808" cy="1446550"/>
          </a:xfrm>
          <a:prstGeom prst="rect">
            <a:avLst/>
          </a:prstGeom>
        </p:spPr>
        <p:txBody>
          <a:bodyPr wrap="square">
            <a:spAutoFit/>
          </a:bodyPr>
          <a:lstStyle/>
          <a:p>
            <a:r>
              <a:rPr lang="en-US" sz="4400" dirty="0">
                <a:solidFill>
                  <a:srgbClr val="001396"/>
                </a:solidFill>
                <a:latin typeface="Oswald-Regular"/>
              </a:rPr>
              <a:t>Navy Child &amp; Youth </a:t>
            </a:r>
            <a:r>
              <a:rPr lang="en-US" sz="4400" dirty="0" smtClean="0">
                <a:solidFill>
                  <a:srgbClr val="001396"/>
                </a:solidFill>
                <a:latin typeface="Oswald-Regular"/>
              </a:rPr>
              <a:t>Programs—NSA Naples</a:t>
            </a:r>
            <a:endParaRPr lang="en-US" sz="4400" dirty="0">
              <a:solidFill>
                <a:srgbClr val="001396"/>
              </a:solidFill>
              <a:latin typeface="Oswald-Regular"/>
            </a:endParaRPr>
          </a:p>
        </p:txBody>
      </p:sp>
      <p:pic>
        <p:nvPicPr>
          <p:cNvPr id="5"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514600" cy="2514600"/>
          </a:xfrm>
          <a:prstGeom prst="rect">
            <a:avLst/>
          </a:prstGeom>
        </p:spPr>
      </p:pic>
    </p:spTree>
    <p:extLst>
      <p:ext uri="{BB962C8B-B14F-4D97-AF65-F5344CB8AC3E}">
        <p14:creationId xmlns:p14="http://schemas.microsoft.com/office/powerpoint/2010/main" val="310397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15" y="2512291"/>
            <a:ext cx="10954328" cy="3970318"/>
          </a:xfrm>
          <a:prstGeom prst="rect">
            <a:avLst/>
          </a:prstGeom>
        </p:spPr>
        <p:txBody>
          <a:bodyPr wrap="square">
            <a:spAutoFit/>
          </a:bodyPr>
          <a:lstStyle/>
          <a:p>
            <a:r>
              <a:rPr lang="en-US" sz="2400" b="1" dirty="0">
                <a:latin typeface="Roboto-Bold"/>
              </a:rPr>
              <a:t>CDH Providers offer a variety of care and services </a:t>
            </a:r>
            <a:r>
              <a:rPr lang="en-US" sz="2400" b="1" u="sng" dirty="0">
                <a:latin typeface="Roboto-Bold"/>
              </a:rPr>
              <a:t>depending on the needs of the installation. </a:t>
            </a:r>
            <a:endParaRPr lang="en-US" sz="2400" b="1" u="sng" dirty="0" smtClean="0">
              <a:latin typeface="Roboto-Bold"/>
            </a:endParaRPr>
          </a:p>
          <a:p>
            <a:endParaRPr lang="en-US" sz="2400" dirty="0" smtClean="0">
              <a:latin typeface="Roboto-Bold"/>
            </a:endParaRPr>
          </a:p>
          <a:p>
            <a:r>
              <a:rPr lang="en-US" sz="2400" b="1" dirty="0" smtClean="0">
                <a:latin typeface="Roboto-Bold"/>
              </a:rPr>
              <a:t>CDH </a:t>
            </a:r>
            <a:r>
              <a:rPr lang="en-US" sz="2400" b="1" dirty="0">
                <a:latin typeface="Roboto-Bold"/>
              </a:rPr>
              <a:t>Providers must demonstrate annually that they meet all of the Navy certification requirements before they are approved to operate a CDH. </a:t>
            </a:r>
            <a:endParaRPr lang="en-US" sz="2000" b="1" dirty="0" smtClean="0">
              <a:solidFill>
                <a:srgbClr val="000000"/>
              </a:solidFill>
              <a:latin typeface="Roboto-Regular"/>
            </a:endParaRPr>
          </a:p>
          <a:p>
            <a:endParaRPr lang="en-US" sz="3200" dirty="0" smtClean="0">
              <a:solidFill>
                <a:srgbClr val="000000"/>
              </a:solidFill>
              <a:latin typeface="Roboto-Regular"/>
            </a:endParaRPr>
          </a:p>
          <a:p>
            <a:pPr marL="342900" indent="-342900">
              <a:buFont typeface="Arial" panose="020B0604020202020204" pitchFamily="34" charset="0"/>
              <a:buChar char="•"/>
            </a:pPr>
            <a:r>
              <a:rPr lang="en-US" sz="2000" dirty="0">
                <a:solidFill>
                  <a:srgbClr val="000000"/>
                </a:solidFill>
                <a:latin typeface="Roboto-Regular"/>
              </a:rPr>
              <a:t>Full- or part-time care for children ages 6 weeks to 12 years</a:t>
            </a:r>
          </a:p>
          <a:p>
            <a:pPr marL="342900" indent="-342900">
              <a:buFont typeface="Arial" panose="020B0604020202020204" pitchFamily="34" charset="0"/>
              <a:buChar char="•"/>
            </a:pPr>
            <a:r>
              <a:rPr lang="en-US" sz="2000" dirty="0">
                <a:solidFill>
                  <a:srgbClr val="000000"/>
                </a:solidFill>
                <a:latin typeface="Roboto-Regular"/>
              </a:rPr>
              <a:t>Emergency care (emergency deployment, natural disasters, etc.)</a:t>
            </a:r>
          </a:p>
          <a:p>
            <a:pPr marL="342900" indent="-342900">
              <a:buFont typeface="Arial" panose="020B0604020202020204" pitchFamily="34" charset="0"/>
              <a:buChar char="•"/>
            </a:pPr>
            <a:r>
              <a:rPr lang="en-US" sz="2000" dirty="0">
                <a:solidFill>
                  <a:srgbClr val="000000"/>
                </a:solidFill>
                <a:latin typeface="Roboto-Regular"/>
              </a:rPr>
              <a:t>Respite care </a:t>
            </a:r>
          </a:p>
          <a:p>
            <a:pPr marL="342900" indent="-342900">
              <a:buFont typeface="Arial" panose="020B0604020202020204" pitchFamily="34" charset="0"/>
              <a:buChar char="•"/>
            </a:pPr>
            <a:r>
              <a:rPr lang="en-US" sz="2000" dirty="0">
                <a:solidFill>
                  <a:srgbClr val="000000"/>
                </a:solidFill>
                <a:latin typeface="Roboto-Regular"/>
              </a:rPr>
              <a:t>Hourly care </a:t>
            </a:r>
          </a:p>
          <a:p>
            <a:pPr marL="342900" indent="-342900">
              <a:buFont typeface="Arial" panose="020B0604020202020204" pitchFamily="34" charset="0"/>
              <a:buChar char="•"/>
            </a:pPr>
            <a:r>
              <a:rPr lang="en-US" sz="2000" dirty="0">
                <a:solidFill>
                  <a:srgbClr val="000000"/>
                </a:solidFill>
                <a:latin typeface="Roboto-Regular"/>
              </a:rPr>
              <a:t>Extended hours, including nights and weekends</a:t>
            </a: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8737600" cy="769441"/>
          </a:xfrm>
          <a:prstGeom prst="rect">
            <a:avLst/>
          </a:prstGeom>
          <a:noFill/>
        </p:spPr>
        <p:txBody>
          <a:bodyPr wrap="square" rtlCol="0">
            <a:spAutoFit/>
          </a:bodyPr>
          <a:lstStyle/>
          <a:p>
            <a:r>
              <a:rPr lang="en-US" sz="4400" dirty="0" smtClean="0">
                <a:solidFill>
                  <a:srgbClr val="001396"/>
                </a:solidFill>
                <a:latin typeface="Oswald-Regular"/>
              </a:rPr>
              <a:t>Child Development Homes</a:t>
            </a:r>
            <a:endParaRPr lang="en-US" sz="4400" dirty="0">
              <a:solidFill>
                <a:srgbClr val="001396"/>
              </a:solidFill>
              <a:latin typeface="Oswald-Regular"/>
            </a:endParaRPr>
          </a:p>
        </p:txBody>
      </p:sp>
    </p:spTree>
    <p:extLst>
      <p:ext uri="{BB962C8B-B14F-4D97-AF65-F5344CB8AC3E}">
        <p14:creationId xmlns:p14="http://schemas.microsoft.com/office/powerpoint/2010/main" val="6133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34" y="568037"/>
            <a:ext cx="3932237" cy="1600200"/>
          </a:xfrm>
        </p:spPr>
        <p:txBody>
          <a:bodyPr>
            <a:normAutofit/>
          </a:bodyPr>
          <a:lstStyle/>
          <a:p>
            <a:r>
              <a:rPr lang="en-US" dirty="0">
                <a:solidFill>
                  <a:srgbClr val="001396"/>
                </a:solidFill>
                <a:latin typeface="Oswald-Regular"/>
              </a:rPr>
              <a:t/>
            </a:r>
            <a:br>
              <a:rPr lang="en-US" dirty="0">
                <a:solidFill>
                  <a:srgbClr val="001396"/>
                </a:solidFill>
                <a:latin typeface="Oswald-Regular"/>
              </a:rPr>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6186" y="561543"/>
            <a:ext cx="3213388" cy="3213388"/>
          </a:xfrm>
        </p:spPr>
      </p:pic>
      <p:sp>
        <p:nvSpPr>
          <p:cNvPr id="5" name="Text Placeholder 4"/>
          <p:cNvSpPr>
            <a:spLocks noGrp="1"/>
          </p:cNvSpPr>
          <p:nvPr>
            <p:ph type="body" sz="half" idx="2"/>
          </p:nvPr>
        </p:nvSpPr>
        <p:spPr>
          <a:xfrm>
            <a:off x="876734" y="1124528"/>
            <a:ext cx="5990791" cy="4940840"/>
          </a:xfrm>
          <a:prstGeom prst="rect">
            <a:avLst/>
          </a:prstGeom>
        </p:spPr>
        <p:txBody>
          <a:bodyPr wrap="square">
            <a:spAutoFit/>
          </a:bodyPr>
          <a:lstStyle/>
          <a:p>
            <a:r>
              <a:rPr lang="en-US" sz="3600" dirty="0" smtClean="0">
                <a:solidFill>
                  <a:srgbClr val="000000"/>
                </a:solidFill>
                <a:latin typeface="Roboto-Thin"/>
              </a:rPr>
              <a:t>For more information, email:</a:t>
            </a:r>
          </a:p>
          <a:p>
            <a:endParaRPr lang="en-US" sz="2800" b="0" i="0" u="none" strike="noStrike" baseline="0" dirty="0" smtClean="0">
              <a:solidFill>
                <a:srgbClr val="000000"/>
              </a:solidFill>
              <a:latin typeface="Roboto-Thin"/>
            </a:endParaRPr>
          </a:p>
          <a:p>
            <a:r>
              <a:rPr lang="en-US" sz="2800" b="0" i="0" u="none" strike="noStrike" dirty="0" smtClean="0">
                <a:solidFill>
                  <a:srgbClr val="000000"/>
                </a:solidFill>
                <a:latin typeface="Roboto-Thin"/>
                <a:hlinkClick r:id="rId3"/>
              </a:rPr>
              <a:t>MWRNaples_CYP@eu.navy.mil</a:t>
            </a:r>
            <a:r>
              <a:rPr lang="en-US" sz="2800" b="0" i="0" u="none" strike="noStrike" dirty="0" smtClean="0">
                <a:solidFill>
                  <a:srgbClr val="000000"/>
                </a:solidFill>
                <a:latin typeface="Roboto-Thin"/>
              </a:rPr>
              <a:t> </a:t>
            </a:r>
          </a:p>
          <a:p>
            <a:endParaRPr lang="en-US" sz="2800" baseline="0" dirty="0">
              <a:solidFill>
                <a:srgbClr val="000000"/>
              </a:solidFill>
              <a:latin typeface="Roboto-Thin"/>
            </a:endParaRPr>
          </a:p>
          <a:p>
            <a:r>
              <a:rPr lang="en-US" sz="2800" b="0" i="0" u="none" strike="noStrike" dirty="0" smtClean="0">
                <a:solidFill>
                  <a:srgbClr val="000000"/>
                </a:solidFill>
                <a:latin typeface="Roboto-Thin"/>
                <a:hlinkClick r:id="rId4"/>
              </a:rPr>
              <a:t>NaplesSLO@eu.navy.mil</a:t>
            </a:r>
            <a:r>
              <a:rPr lang="en-US" sz="2800" b="0" i="0" u="none" strike="noStrike" dirty="0" smtClean="0">
                <a:solidFill>
                  <a:srgbClr val="000000"/>
                </a:solidFill>
                <a:latin typeface="Roboto-Thin"/>
              </a:rPr>
              <a:t> </a:t>
            </a:r>
          </a:p>
          <a:p>
            <a:endParaRPr lang="en-US" sz="2800" baseline="0" dirty="0">
              <a:solidFill>
                <a:srgbClr val="000000"/>
              </a:solidFill>
              <a:latin typeface="Roboto-Thin"/>
            </a:endParaRPr>
          </a:p>
          <a:p>
            <a:r>
              <a:rPr lang="en-US" sz="3600" dirty="0">
                <a:solidFill>
                  <a:srgbClr val="000000"/>
                </a:solidFill>
                <a:latin typeface="Roboto-Thin"/>
              </a:rPr>
              <a:t>For </a:t>
            </a:r>
            <a:r>
              <a:rPr lang="en-US" sz="3600" dirty="0" smtClean="0">
                <a:solidFill>
                  <a:srgbClr val="000000"/>
                </a:solidFill>
                <a:latin typeface="Roboto-Thin"/>
              </a:rPr>
              <a:t>care requests, visit:</a:t>
            </a:r>
          </a:p>
          <a:p>
            <a:endParaRPr lang="en-US" sz="2800" b="0" i="0" u="none" strike="noStrike" baseline="0" dirty="0" smtClean="0">
              <a:solidFill>
                <a:srgbClr val="000000"/>
              </a:solidFill>
              <a:latin typeface="Roboto-Thin"/>
            </a:endParaRPr>
          </a:p>
          <a:p>
            <a:r>
              <a:rPr lang="en-US" sz="3600" dirty="0" smtClean="0">
                <a:solidFill>
                  <a:srgbClr val="000000"/>
                </a:solidFill>
                <a:latin typeface="Roboto-Thin"/>
                <a:hlinkClick r:id="rId5"/>
              </a:rPr>
              <a:t>www.militarychildcare.com</a:t>
            </a:r>
            <a:r>
              <a:rPr lang="en-US" sz="3600" dirty="0" smtClean="0">
                <a:solidFill>
                  <a:srgbClr val="000000"/>
                </a:solidFill>
                <a:latin typeface="Roboto-Thin"/>
              </a:rPr>
              <a:t> </a:t>
            </a:r>
            <a:endParaRPr lang="en-US" sz="3600" b="0" i="0" u="none" strike="noStrike" baseline="0" dirty="0" smtClean="0">
              <a:solidFill>
                <a:srgbClr val="000000"/>
              </a:solidFill>
              <a:latin typeface="Roboto-Thin"/>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9561" y="3774931"/>
            <a:ext cx="2046638" cy="1759094"/>
          </a:xfrm>
          <a:prstGeom prst="rect">
            <a:avLst/>
          </a:prstGeom>
        </p:spPr>
      </p:pic>
    </p:spTree>
    <p:extLst>
      <p:ext uri="{BB962C8B-B14F-4D97-AF65-F5344CB8AC3E}">
        <p14:creationId xmlns:p14="http://schemas.microsoft.com/office/powerpoint/2010/main" val="348297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34" y="568037"/>
            <a:ext cx="3932237" cy="1600200"/>
          </a:xfrm>
        </p:spPr>
        <p:txBody>
          <a:bodyPr>
            <a:normAutofit/>
          </a:bodyPr>
          <a:lstStyle/>
          <a:p>
            <a:r>
              <a:rPr lang="en-US" dirty="0">
                <a:solidFill>
                  <a:srgbClr val="001396"/>
                </a:solidFill>
                <a:latin typeface="Oswald-Regular"/>
              </a:rPr>
              <a:t/>
            </a:r>
            <a:br>
              <a:rPr lang="en-US" dirty="0">
                <a:solidFill>
                  <a:srgbClr val="001396"/>
                </a:solidFill>
                <a:latin typeface="Oswald-Regular"/>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65953" y="133697"/>
            <a:ext cx="2514600" cy="2514600"/>
          </a:xfrm>
        </p:spPr>
      </p:pic>
      <p:graphicFrame>
        <p:nvGraphicFramePr>
          <p:cNvPr id="7" name="Diagram 6"/>
          <p:cNvGraphicFramePr/>
          <p:nvPr>
            <p:extLst>
              <p:ext uri="{D42A27DB-BD31-4B8C-83A1-F6EECF244321}">
                <p14:modId xmlns:p14="http://schemas.microsoft.com/office/powerpoint/2010/main" val="2375649199"/>
              </p:ext>
            </p:extLst>
          </p:nvPr>
        </p:nvGraphicFramePr>
        <p:xfrm>
          <a:off x="695980" y="2168237"/>
          <a:ext cx="10814523" cy="3981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79577" y="661733"/>
            <a:ext cx="1654730" cy="1422248"/>
          </a:xfrm>
          <a:prstGeom prst="rect">
            <a:avLst/>
          </a:prstGeom>
        </p:spPr>
      </p:pic>
      <p:sp>
        <p:nvSpPr>
          <p:cNvPr id="8" name="TextBox 7"/>
          <p:cNvSpPr txBox="1"/>
          <p:nvPr/>
        </p:nvSpPr>
        <p:spPr>
          <a:xfrm>
            <a:off x="695980" y="1076785"/>
            <a:ext cx="6045061" cy="646331"/>
          </a:xfrm>
          <a:prstGeom prst="rect">
            <a:avLst/>
          </a:prstGeom>
          <a:noFill/>
        </p:spPr>
        <p:txBody>
          <a:bodyPr wrap="square" rtlCol="0">
            <a:spAutoFit/>
          </a:bodyPr>
          <a:lstStyle/>
          <a:p>
            <a:r>
              <a:rPr lang="en-US" sz="3600" dirty="0" smtClean="0">
                <a:latin typeface="Roboto-Thin"/>
              </a:rPr>
              <a:t>For more information call:</a:t>
            </a:r>
            <a:endParaRPr lang="en-US" sz="3600" dirty="0">
              <a:latin typeface="Roboto-Thin"/>
            </a:endParaRPr>
          </a:p>
        </p:txBody>
      </p:sp>
    </p:spTree>
    <p:extLst>
      <p:ext uri="{BB962C8B-B14F-4D97-AF65-F5344CB8AC3E}">
        <p14:creationId xmlns:p14="http://schemas.microsoft.com/office/powerpoint/2010/main" val="230728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34" y="568037"/>
            <a:ext cx="3932237" cy="1600200"/>
          </a:xfrm>
        </p:spPr>
        <p:txBody>
          <a:bodyPr>
            <a:normAutofit/>
          </a:bodyPr>
          <a:lstStyle/>
          <a:p>
            <a:r>
              <a:rPr lang="en-US" dirty="0">
                <a:solidFill>
                  <a:srgbClr val="001396"/>
                </a:solidFill>
                <a:latin typeface="Oswald-Regular"/>
              </a:rPr>
              <a:t/>
            </a:r>
            <a:br>
              <a:rPr lang="en-US" dirty="0">
                <a:solidFill>
                  <a:srgbClr val="001396"/>
                </a:solidFill>
                <a:latin typeface="Oswald-Regular"/>
              </a:rPr>
            </a:br>
            <a:endParaRPr lang="en-US" dirty="0"/>
          </a:p>
        </p:txBody>
      </p:sp>
      <p:graphicFrame>
        <p:nvGraphicFramePr>
          <p:cNvPr id="3" name="Diagram 2"/>
          <p:cNvGraphicFramePr/>
          <p:nvPr>
            <p:extLst>
              <p:ext uri="{D42A27DB-BD31-4B8C-83A1-F6EECF244321}">
                <p14:modId xmlns:p14="http://schemas.microsoft.com/office/powerpoint/2010/main" val="3997748793"/>
              </p:ext>
            </p:extLst>
          </p:nvPr>
        </p:nvGraphicFramePr>
        <p:xfrm>
          <a:off x="876734" y="0"/>
          <a:ext cx="6057466" cy="5569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7525518" y="910374"/>
            <a:ext cx="3655974" cy="4873625"/>
          </a:xfrm>
        </p:spPr>
      </p:pic>
    </p:spTree>
    <p:extLst>
      <p:ext uri="{BB962C8B-B14F-4D97-AF65-F5344CB8AC3E}">
        <p14:creationId xmlns:p14="http://schemas.microsoft.com/office/powerpoint/2010/main" val="160077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734" y="568037"/>
            <a:ext cx="3932237" cy="1600200"/>
          </a:xfrm>
        </p:spPr>
        <p:txBody>
          <a:bodyPr>
            <a:normAutofit/>
          </a:bodyPr>
          <a:lstStyle/>
          <a:p>
            <a:r>
              <a:rPr lang="en-US" dirty="0">
                <a:solidFill>
                  <a:srgbClr val="001396"/>
                </a:solidFill>
                <a:latin typeface="Oswald-Regular"/>
              </a:rPr>
              <a:t/>
            </a:r>
            <a:br>
              <a:rPr lang="en-US" dirty="0">
                <a:solidFill>
                  <a:srgbClr val="001396"/>
                </a:solidFill>
                <a:latin typeface="Oswald-Regular"/>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43729" y="142734"/>
            <a:ext cx="2514600" cy="2514600"/>
          </a:xfrm>
        </p:spPr>
      </p:pic>
      <p:graphicFrame>
        <p:nvGraphicFramePr>
          <p:cNvPr id="7" name="Diagram 6"/>
          <p:cNvGraphicFramePr/>
          <p:nvPr>
            <p:extLst>
              <p:ext uri="{D42A27DB-BD31-4B8C-83A1-F6EECF244321}">
                <p14:modId xmlns:p14="http://schemas.microsoft.com/office/powerpoint/2010/main" val="4012723289"/>
              </p:ext>
            </p:extLst>
          </p:nvPr>
        </p:nvGraphicFramePr>
        <p:xfrm>
          <a:off x="876733" y="568037"/>
          <a:ext cx="8937117" cy="5957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2371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63719484"/>
              </p:ext>
            </p:extLst>
          </p:nvPr>
        </p:nvGraphicFramePr>
        <p:xfrm>
          <a:off x="1974757" y="2451503"/>
          <a:ext cx="8211236" cy="3803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8737600" cy="1446550"/>
          </a:xfrm>
          <a:prstGeom prst="rect">
            <a:avLst/>
          </a:prstGeom>
          <a:noFill/>
        </p:spPr>
        <p:txBody>
          <a:bodyPr wrap="square" rtlCol="0">
            <a:spAutoFit/>
          </a:bodyPr>
          <a:lstStyle/>
          <a:p>
            <a:r>
              <a:rPr lang="en-US" sz="4400" dirty="0" smtClean="0">
                <a:solidFill>
                  <a:srgbClr val="001396"/>
                </a:solidFill>
                <a:latin typeface="Oswald-Regular"/>
              </a:rPr>
              <a:t>What do Navy </a:t>
            </a:r>
            <a:r>
              <a:rPr lang="en-US" sz="4400" dirty="0">
                <a:solidFill>
                  <a:srgbClr val="001396"/>
                </a:solidFill>
                <a:latin typeface="Oswald-Regular"/>
              </a:rPr>
              <a:t>Child &amp; Youth </a:t>
            </a:r>
            <a:r>
              <a:rPr lang="en-US" sz="4400" dirty="0" smtClean="0">
                <a:solidFill>
                  <a:srgbClr val="001396"/>
                </a:solidFill>
                <a:latin typeface="Oswald-Regular"/>
              </a:rPr>
              <a:t>Programs offer?</a:t>
            </a:r>
            <a:endParaRPr lang="en-US" sz="4400" dirty="0">
              <a:solidFill>
                <a:srgbClr val="001396"/>
              </a:solidFill>
              <a:latin typeface="Oswald-Regular"/>
            </a:endParaRPr>
          </a:p>
        </p:txBody>
      </p:sp>
    </p:spTree>
    <p:extLst>
      <p:ext uri="{BB962C8B-B14F-4D97-AF65-F5344CB8AC3E}">
        <p14:creationId xmlns:p14="http://schemas.microsoft.com/office/powerpoint/2010/main" val="336008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0" y="2943861"/>
            <a:ext cx="10954328" cy="1077218"/>
          </a:xfrm>
          <a:prstGeom prst="rect">
            <a:avLst/>
          </a:prstGeom>
        </p:spPr>
        <p:txBody>
          <a:bodyPr wrap="square">
            <a:spAutoFit/>
          </a:bodyPr>
          <a:lstStyle/>
          <a:p>
            <a:endParaRPr lang="en-US" sz="3200" i="0" u="none" strike="noStrike" dirty="0" smtClean="0">
              <a:latin typeface="Roboto-Bold"/>
            </a:endParaRPr>
          </a:p>
          <a:p>
            <a:endParaRPr lang="en-US" sz="3200" dirty="0">
              <a:latin typeface="Roboto-Regular"/>
            </a:endParaRP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8737600" cy="1446550"/>
          </a:xfrm>
          <a:prstGeom prst="rect">
            <a:avLst/>
          </a:prstGeom>
          <a:noFill/>
        </p:spPr>
        <p:txBody>
          <a:bodyPr wrap="square" rtlCol="0">
            <a:spAutoFit/>
          </a:bodyPr>
          <a:lstStyle/>
          <a:p>
            <a:r>
              <a:rPr lang="en-US" sz="4400" dirty="0" smtClean="0">
                <a:solidFill>
                  <a:srgbClr val="001396"/>
                </a:solidFill>
                <a:latin typeface="Oswald-Regular"/>
              </a:rPr>
              <a:t>What do Navy </a:t>
            </a:r>
            <a:r>
              <a:rPr lang="en-US" sz="4400" dirty="0">
                <a:solidFill>
                  <a:srgbClr val="001396"/>
                </a:solidFill>
                <a:latin typeface="Oswald-Regular"/>
              </a:rPr>
              <a:t>Child &amp; Youth </a:t>
            </a:r>
            <a:r>
              <a:rPr lang="en-US" sz="4400" dirty="0" smtClean="0">
                <a:solidFill>
                  <a:srgbClr val="001396"/>
                </a:solidFill>
                <a:latin typeface="Oswald-Regular"/>
              </a:rPr>
              <a:t>Programs offer?</a:t>
            </a:r>
            <a:endParaRPr lang="en-US" sz="4400" dirty="0">
              <a:solidFill>
                <a:srgbClr val="001396"/>
              </a:solidFill>
              <a:latin typeface="Oswald-Regular"/>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83760" y="2948899"/>
            <a:ext cx="3492862" cy="26196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5737" y="2512291"/>
            <a:ext cx="5159829" cy="3439886"/>
          </a:xfrm>
          <a:prstGeom prst="rect">
            <a:avLst/>
          </a:prstGeom>
        </p:spPr>
      </p:pic>
    </p:spTree>
    <p:extLst>
      <p:ext uri="{BB962C8B-B14F-4D97-AF65-F5344CB8AC3E}">
        <p14:creationId xmlns:p14="http://schemas.microsoft.com/office/powerpoint/2010/main" val="90907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15" y="2512291"/>
            <a:ext cx="7247660" cy="3600986"/>
          </a:xfrm>
          <a:prstGeom prst="rect">
            <a:avLst/>
          </a:prstGeom>
        </p:spPr>
        <p:txBody>
          <a:bodyPr wrap="square">
            <a:spAutoFit/>
          </a:bodyPr>
          <a:lstStyle/>
          <a:p>
            <a:r>
              <a:rPr lang="en-US" sz="2400" b="1" dirty="0" smtClean="0">
                <a:latin typeface="Roboto-Bold"/>
              </a:rPr>
              <a:t>Serving </a:t>
            </a:r>
            <a:r>
              <a:rPr lang="en-US" sz="2400" b="1" dirty="0">
                <a:latin typeface="Roboto-Bold"/>
              </a:rPr>
              <a:t>ages 6 weeks to 5 </a:t>
            </a:r>
            <a:r>
              <a:rPr lang="en-US" sz="2400" b="1" dirty="0" smtClean="0">
                <a:latin typeface="Roboto-Bold"/>
              </a:rPr>
              <a:t>years</a:t>
            </a:r>
          </a:p>
          <a:p>
            <a:pPr marL="342900" lvl="0" indent="-342900">
              <a:buFont typeface="Arial" panose="020B0604020202020204" pitchFamily="34" charset="0"/>
              <a:buChar char="•"/>
              <a:defRPr/>
            </a:pPr>
            <a:r>
              <a:rPr lang="en-US" sz="2400" dirty="0">
                <a:solidFill>
                  <a:prstClr val="black"/>
                </a:solidFill>
                <a:latin typeface="Roboto-Bold"/>
              </a:rPr>
              <a:t>Hours of Operation 0600-1830 M-F</a:t>
            </a:r>
          </a:p>
          <a:p>
            <a:pPr marL="342900" lvl="0" indent="-342900">
              <a:buFont typeface="Arial" panose="020B0604020202020204" pitchFamily="34" charset="0"/>
              <a:buChar char="•"/>
              <a:defRPr/>
            </a:pPr>
            <a:r>
              <a:rPr lang="en-US" sz="2400" dirty="0">
                <a:solidFill>
                  <a:prstClr val="black"/>
                </a:solidFill>
                <a:latin typeface="Roboto-Bold"/>
              </a:rPr>
              <a:t>Hourly Care $7 per hour as space is available (limited to 25 hours per week per child</a:t>
            </a:r>
            <a:r>
              <a:rPr lang="en-US" sz="2400" dirty="0" smtClean="0">
                <a:solidFill>
                  <a:prstClr val="black"/>
                </a:solidFill>
                <a:latin typeface="Roboto-Bold"/>
              </a:rPr>
              <a:t>)</a:t>
            </a:r>
            <a:endParaRPr lang="en-US" sz="2400" dirty="0">
              <a:solidFill>
                <a:prstClr val="black"/>
              </a:solidFill>
              <a:latin typeface="Roboto-Bold"/>
            </a:endParaRPr>
          </a:p>
          <a:p>
            <a:pPr marL="342900" lvl="0" indent="-342900">
              <a:buFont typeface="Arial" panose="020B0604020202020204" pitchFamily="34" charset="0"/>
              <a:buChar char="•"/>
              <a:defRPr/>
            </a:pPr>
            <a:r>
              <a:rPr lang="en-US" sz="2400" dirty="0">
                <a:solidFill>
                  <a:prstClr val="black"/>
                </a:solidFill>
                <a:latin typeface="Roboto-Bold"/>
              </a:rPr>
              <a:t>National Association for the Education of Young Children (NAEYC) Accredited Program</a:t>
            </a:r>
          </a:p>
          <a:p>
            <a:endParaRPr lang="en-US" sz="3200" dirty="0">
              <a:latin typeface="Roboto-Bold"/>
            </a:endParaRPr>
          </a:p>
          <a:p>
            <a:endParaRPr lang="en-US" sz="2000" dirty="0" smtClean="0">
              <a:solidFill>
                <a:srgbClr val="000000"/>
              </a:solidFill>
              <a:latin typeface="Roboto-Regular"/>
            </a:endParaRPr>
          </a:p>
          <a:p>
            <a:endParaRPr lang="en-US" sz="3200" dirty="0">
              <a:solidFill>
                <a:srgbClr val="000000"/>
              </a:solidFill>
              <a:latin typeface="Roboto-Regular"/>
            </a:endParaRP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8737600" cy="1446550"/>
          </a:xfrm>
          <a:prstGeom prst="rect">
            <a:avLst/>
          </a:prstGeom>
          <a:noFill/>
        </p:spPr>
        <p:txBody>
          <a:bodyPr wrap="square" rtlCol="0">
            <a:spAutoFit/>
          </a:bodyPr>
          <a:lstStyle/>
          <a:p>
            <a:r>
              <a:rPr lang="en-US" sz="4400" dirty="0" smtClean="0">
                <a:solidFill>
                  <a:srgbClr val="001396"/>
                </a:solidFill>
                <a:latin typeface="Oswald-Regular"/>
              </a:rPr>
              <a:t>Child Development Center--</a:t>
            </a:r>
            <a:r>
              <a:rPr lang="en-US" sz="4400" dirty="0" err="1" smtClean="0">
                <a:solidFill>
                  <a:srgbClr val="001396"/>
                </a:solidFill>
                <a:latin typeface="Oswald-Regular"/>
              </a:rPr>
              <a:t>Capodichino</a:t>
            </a:r>
            <a:endParaRPr lang="en-US" sz="4400" dirty="0">
              <a:solidFill>
                <a:srgbClr val="001396"/>
              </a:solidFill>
              <a:latin typeface="Oswald-Regular"/>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95" y="2512292"/>
            <a:ext cx="3724179" cy="2793134"/>
          </a:xfrm>
          <a:prstGeom prst="rect">
            <a:avLst/>
          </a:prstGeom>
        </p:spPr>
      </p:pic>
    </p:spTree>
    <p:extLst>
      <p:ext uri="{BB962C8B-B14F-4D97-AF65-F5344CB8AC3E}">
        <p14:creationId xmlns:p14="http://schemas.microsoft.com/office/powerpoint/2010/main" val="79227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15" y="2512291"/>
            <a:ext cx="7238135"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Roboto-Bold"/>
                <a:ea typeface="+mn-ea"/>
                <a:cs typeface="+mn-cs"/>
              </a:rPr>
              <a:t>Serving </a:t>
            </a:r>
            <a:r>
              <a:rPr kumimoji="0" lang="en-US" sz="2400" b="1" i="0" u="none" strike="noStrike" kern="1200" cap="none" spc="0" normalizeH="0" baseline="0" noProof="0" dirty="0">
                <a:ln>
                  <a:noFill/>
                </a:ln>
                <a:solidFill>
                  <a:prstClr val="black"/>
                </a:solidFill>
                <a:effectLst/>
                <a:uLnTx/>
                <a:uFillTx/>
                <a:latin typeface="Roboto-Bold"/>
                <a:ea typeface="+mn-ea"/>
                <a:cs typeface="+mn-cs"/>
              </a:rPr>
              <a:t>ages 6 weeks to 5 </a:t>
            </a:r>
            <a:r>
              <a:rPr kumimoji="0" lang="en-US" sz="2400" b="1" i="0" u="none" strike="noStrike" kern="1200" cap="none" spc="0" normalizeH="0" baseline="0" noProof="0" dirty="0" smtClean="0">
                <a:ln>
                  <a:noFill/>
                </a:ln>
                <a:solidFill>
                  <a:prstClr val="black"/>
                </a:solidFill>
                <a:effectLst/>
                <a:uLnTx/>
                <a:uFillTx/>
                <a:latin typeface="Roboto-Bold"/>
                <a:ea typeface="+mn-ea"/>
                <a:cs typeface="+mn-cs"/>
              </a:rPr>
              <a:t>years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Hours of Operation 0600-1830 M-F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Hourly Care $7 per hour as space is available (limited to 25 hours per week per child)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Roboto-Bold"/>
                <a:ea typeface="+mn-ea"/>
                <a:cs typeface="+mn-cs"/>
              </a:rPr>
              <a:t>Wrap-Around Care for Sure Start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National Association for the Education of Young Children (NAEYC) Accredited Program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Roboto-Bold"/>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Roboto-Bold"/>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Roboto-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Robo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Roboto-Regular"/>
              <a:ea typeface="+mn-ea"/>
              <a:cs typeface="+mn-cs"/>
            </a:endParaRP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8737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1396"/>
                </a:solidFill>
                <a:effectLst/>
                <a:uLnTx/>
                <a:uFillTx/>
                <a:latin typeface="Oswald-Regular"/>
                <a:ea typeface="+mn-ea"/>
                <a:cs typeface="+mn-cs"/>
              </a:rPr>
              <a:t>Child Development Center—Support Site</a:t>
            </a:r>
            <a:endParaRPr kumimoji="0" lang="en-US" sz="4400" b="0" i="0" u="none" strike="noStrike" kern="1200" cap="none" spc="0" normalizeH="0" baseline="0" noProof="0" dirty="0">
              <a:ln>
                <a:noFill/>
              </a:ln>
              <a:solidFill>
                <a:srgbClr val="001396"/>
              </a:solidFill>
              <a:effectLst/>
              <a:uLnTx/>
              <a:uFillTx/>
              <a:latin typeface="Oswald-Regular"/>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695" y="2512292"/>
            <a:ext cx="3749579" cy="2812184"/>
          </a:xfrm>
          <a:prstGeom prst="rect">
            <a:avLst/>
          </a:prstGeom>
        </p:spPr>
      </p:pic>
    </p:spTree>
    <p:extLst>
      <p:ext uri="{BB962C8B-B14F-4D97-AF65-F5344CB8AC3E}">
        <p14:creationId xmlns:p14="http://schemas.microsoft.com/office/powerpoint/2010/main" val="212832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15" y="2642920"/>
            <a:ext cx="7257185"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Roboto-Bold"/>
                <a:ea typeface="+mn-ea"/>
                <a:cs typeface="+mn-cs"/>
              </a:rPr>
              <a:t>Serving </a:t>
            </a:r>
            <a:r>
              <a:rPr kumimoji="0" lang="en-US" sz="2400" b="1" i="0" u="none" strike="noStrike" kern="1200" cap="none" spc="0" normalizeH="0" baseline="0" noProof="0" dirty="0">
                <a:ln>
                  <a:noFill/>
                </a:ln>
                <a:solidFill>
                  <a:prstClr val="black"/>
                </a:solidFill>
                <a:effectLst/>
                <a:uLnTx/>
                <a:uFillTx/>
                <a:latin typeface="Roboto-Bold"/>
                <a:ea typeface="+mn-ea"/>
                <a:cs typeface="+mn-cs"/>
              </a:rPr>
              <a:t>ages </a:t>
            </a:r>
            <a:r>
              <a:rPr kumimoji="0" lang="en-US" sz="2400" b="1" i="0" u="none" strike="noStrike" kern="1200" cap="none" spc="0" normalizeH="0" baseline="0" noProof="0" dirty="0" smtClean="0">
                <a:ln>
                  <a:noFill/>
                </a:ln>
                <a:solidFill>
                  <a:prstClr val="black"/>
                </a:solidFill>
                <a:effectLst/>
                <a:uLnTx/>
                <a:uFillTx/>
                <a:latin typeface="Roboto-Bold"/>
                <a:ea typeface="+mn-ea"/>
                <a:cs typeface="+mn-cs"/>
              </a:rPr>
              <a:t>5-12 years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Roboto-Bold"/>
                <a:ea typeface="+mn-ea"/>
                <a:cs typeface="+mn-cs"/>
              </a:rPr>
              <a:t>Provide a safe space for youth in before and after school care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Roboto-Bold"/>
                <a:ea typeface="+mn-ea"/>
                <a:cs typeface="+mn-cs"/>
              </a:rPr>
              <a:t>Highly structured recreational and educational programs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Roboto-Bold"/>
                <a:ea typeface="+mn-ea"/>
                <a:cs typeface="+mn-cs"/>
              </a:rPr>
              <a:t>Winter, Spring, Summer and Fall Camps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Roboto-Bold"/>
                <a:ea typeface="+mn-ea"/>
                <a:cs typeface="+mn-cs"/>
              </a:rPr>
              <a:t>Council of Accreditation (COA) Certified Program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Roboto-Bold"/>
                <a:ea typeface="+mn-ea"/>
                <a:cs typeface="+mn-cs"/>
              </a:rPr>
              <a:t>Partnership with Boys &amp; Girls Club (BGCA), 4-H and Anchored4Life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Roboto-Bold"/>
                <a:ea typeface="+mn-ea"/>
                <a:cs typeface="+mn-cs"/>
              </a:rPr>
              <a:t>Recognition Program: Youth Sponsorship, Youth of the Month and Hail &amp; Farewell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Roboto-Bold"/>
                <a:ea typeface="+mn-ea"/>
                <a:cs typeface="+mn-cs"/>
              </a:rPr>
              <a:t>Monthly Family and Community Events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Roboto-Bold"/>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Roboto-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Robo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Roboto-Regular"/>
              <a:ea typeface="+mn-ea"/>
              <a:cs typeface="+mn-cs"/>
            </a:endParaRP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514600" cy="2514600"/>
          </a:xfrm>
          <a:prstGeom prst="rect">
            <a:avLst/>
          </a:prstGeom>
        </p:spPr>
      </p:pic>
      <p:sp>
        <p:nvSpPr>
          <p:cNvPr id="4" name="TextBox 3"/>
          <p:cNvSpPr txBox="1"/>
          <p:nvPr/>
        </p:nvSpPr>
        <p:spPr>
          <a:xfrm>
            <a:off x="2636766" y="812800"/>
            <a:ext cx="8737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1396"/>
                </a:solidFill>
                <a:effectLst/>
                <a:uLnTx/>
                <a:uFillTx/>
                <a:latin typeface="Oswald-Regular"/>
                <a:ea typeface="+mn-ea"/>
                <a:cs typeface="+mn-cs"/>
              </a:rPr>
              <a:t>School Age Care</a:t>
            </a:r>
            <a:endParaRPr kumimoji="0" lang="en-US" sz="4400" b="0" i="0" u="none" strike="noStrike" kern="1200" cap="none" spc="0" normalizeH="0" baseline="0" noProof="0" dirty="0">
              <a:ln>
                <a:noFill/>
              </a:ln>
              <a:solidFill>
                <a:srgbClr val="001396"/>
              </a:solidFill>
              <a:effectLst/>
              <a:uLnTx/>
              <a:uFillTx/>
              <a:latin typeface="Oswald-Regular"/>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230" y="0"/>
            <a:ext cx="3724275" cy="27932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0914" y="5961167"/>
            <a:ext cx="545274" cy="55755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0425" t="22328" r="7952" b="22638"/>
          <a:stretch/>
        </p:blipFill>
        <p:spPr>
          <a:xfrm>
            <a:off x="6660814" y="5826239"/>
            <a:ext cx="1139687" cy="768425"/>
          </a:xfrm>
          <a:prstGeom prst="rect">
            <a:avLst/>
          </a:prstGeom>
        </p:spPr>
      </p:pic>
      <p:sp>
        <p:nvSpPr>
          <p:cNvPr id="10" name="TextBox 9">
            <a:extLst>
              <a:ext uri="{FF2B5EF4-FFF2-40B4-BE49-F238E27FC236}">
                <a16:creationId xmlns:a16="http://schemas.microsoft.com/office/drawing/2014/main" id="{B67BA2A7-36C9-40E5-97D9-5697B94505C7}"/>
              </a:ext>
            </a:extLst>
          </p:cNvPr>
          <p:cNvSpPr txBox="1"/>
          <p:nvPr/>
        </p:nvSpPr>
        <p:spPr>
          <a:xfrm>
            <a:off x="7980163" y="3303431"/>
            <a:ext cx="3696282" cy="3539430"/>
          </a:xfrm>
          <a:prstGeom prst="rect">
            <a:avLst/>
          </a:prstGeom>
          <a:solidFill>
            <a:schemeClr val="accent4">
              <a:lumMod val="60000"/>
              <a:lumOff val="40000"/>
            </a:schemeClr>
          </a:solidFill>
        </p:spPr>
        <p:txBody>
          <a:bodyPr wrap="square" rtlCol="0">
            <a:spAutoFit/>
          </a:bodyPr>
          <a:lstStyle/>
          <a:p>
            <a:pPr algn="ctr"/>
            <a:r>
              <a:rPr lang="en-US" sz="3200" dirty="0"/>
              <a:t>Hourly care limits are as </a:t>
            </a:r>
            <a:r>
              <a:rPr lang="en-US" sz="3200" dirty="0" smtClean="0"/>
              <a:t>follows (Per </a:t>
            </a:r>
            <a:r>
              <a:rPr lang="en-US" sz="3200" dirty="0"/>
              <a:t>child per </a:t>
            </a:r>
            <a:r>
              <a:rPr lang="en-US" sz="3200" dirty="0" smtClean="0"/>
              <a:t>week): </a:t>
            </a:r>
            <a:endParaRPr lang="en-US" sz="3200" dirty="0"/>
          </a:p>
          <a:p>
            <a:pPr algn="ctr"/>
            <a:r>
              <a:rPr lang="en-US" sz="3200" dirty="0"/>
              <a:t>SAC Before &amp; After </a:t>
            </a:r>
            <a:r>
              <a:rPr lang="en-US" sz="3200" dirty="0" smtClean="0"/>
              <a:t>School--10 </a:t>
            </a:r>
            <a:r>
              <a:rPr lang="en-US" sz="3200" dirty="0"/>
              <a:t>hours</a:t>
            </a:r>
          </a:p>
          <a:p>
            <a:pPr algn="ctr"/>
            <a:r>
              <a:rPr lang="en-US" sz="3200" dirty="0"/>
              <a:t>SAC Summer </a:t>
            </a:r>
            <a:r>
              <a:rPr lang="en-US" sz="3200" dirty="0" smtClean="0"/>
              <a:t>Camp--25 </a:t>
            </a:r>
            <a:r>
              <a:rPr lang="en-US" sz="3200" dirty="0"/>
              <a:t>hours</a:t>
            </a:r>
          </a:p>
        </p:txBody>
      </p:sp>
    </p:spTree>
    <p:extLst>
      <p:ext uri="{BB962C8B-B14F-4D97-AF65-F5344CB8AC3E}">
        <p14:creationId xmlns:p14="http://schemas.microsoft.com/office/powerpoint/2010/main" val="156317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4554867" cy="769441"/>
          </a:xfrm>
          <a:prstGeom prst="rect">
            <a:avLst/>
          </a:prstGeom>
          <a:noFill/>
        </p:spPr>
        <p:txBody>
          <a:bodyPr wrap="square" rtlCol="0">
            <a:spAutoFit/>
          </a:bodyPr>
          <a:lstStyle/>
          <a:p>
            <a:r>
              <a:rPr lang="en-US" sz="4400" dirty="0" smtClean="0">
                <a:solidFill>
                  <a:srgbClr val="001396"/>
                </a:solidFill>
                <a:latin typeface="Oswald-Regular"/>
              </a:rPr>
              <a:t>Teen Programs</a:t>
            </a:r>
            <a:endParaRPr lang="en-US" sz="4400" dirty="0">
              <a:solidFill>
                <a:srgbClr val="001396"/>
              </a:solidFill>
              <a:latin typeface="Oswald-Regular"/>
            </a:endParaRPr>
          </a:p>
        </p:txBody>
      </p:sp>
      <p:sp>
        <p:nvSpPr>
          <p:cNvPr id="2" name="Rectangle 1"/>
          <p:cNvSpPr/>
          <p:nvPr/>
        </p:nvSpPr>
        <p:spPr>
          <a:xfrm>
            <a:off x="681357" y="2233962"/>
            <a:ext cx="6510276" cy="5509200"/>
          </a:xfrm>
          <a:prstGeom prst="rect">
            <a:avLst/>
          </a:prstGeom>
        </p:spPr>
        <p:txBody>
          <a:bodyPr wrap="square">
            <a:spAutoFit/>
          </a:bodyPr>
          <a:lstStyle/>
          <a:p>
            <a:r>
              <a:rPr lang="en-US" sz="2000" b="1" dirty="0">
                <a:latin typeface="Roboto-Bold"/>
              </a:rPr>
              <a:t>A positive place for teens! Teens can chill with their friends, learn something new, or get some homework done. </a:t>
            </a:r>
          </a:p>
          <a:p>
            <a:pPr marL="800100" lvl="1" indent="-342900">
              <a:buFont typeface="Arial" panose="020B0604020202020204" pitchFamily="34" charset="0"/>
              <a:buChar char="•"/>
            </a:pPr>
            <a:r>
              <a:rPr lang="en-US" sz="2000" dirty="0">
                <a:latin typeface="Roboto-Bold"/>
              </a:rPr>
              <a:t>Field Trips </a:t>
            </a:r>
          </a:p>
          <a:p>
            <a:pPr marL="800100" lvl="1" indent="-342900">
              <a:buFont typeface="Arial" panose="020B0604020202020204" pitchFamily="34" charset="0"/>
              <a:buChar char="•"/>
            </a:pPr>
            <a:r>
              <a:rPr lang="en-US" sz="2000" dirty="0">
                <a:latin typeface="Roboto-Bold"/>
              </a:rPr>
              <a:t>Scholarship Opportunities </a:t>
            </a:r>
          </a:p>
          <a:p>
            <a:pPr marL="800100" lvl="1" indent="-342900">
              <a:buFont typeface="Arial" panose="020B0604020202020204" pitchFamily="34" charset="0"/>
              <a:buChar char="•"/>
            </a:pPr>
            <a:r>
              <a:rPr lang="en-US" sz="2000" dirty="0">
                <a:latin typeface="Roboto-Bold"/>
              </a:rPr>
              <a:t>Volunteer Programs </a:t>
            </a:r>
          </a:p>
          <a:p>
            <a:pPr marL="800100" lvl="1" indent="-342900">
              <a:buFont typeface="Arial" panose="020B0604020202020204" pitchFamily="34" charset="0"/>
              <a:buChar char="•"/>
            </a:pPr>
            <a:r>
              <a:rPr lang="en-US" sz="2000" dirty="0">
                <a:latin typeface="Roboto-Bold"/>
              </a:rPr>
              <a:t>Teen Summer Hire Program </a:t>
            </a:r>
          </a:p>
          <a:p>
            <a:pPr marL="800100" lvl="1" indent="-342900">
              <a:buFont typeface="Arial" panose="020B0604020202020204" pitchFamily="34" charset="0"/>
              <a:buChar char="•"/>
            </a:pPr>
            <a:r>
              <a:rPr lang="en-US" sz="2000" dirty="0">
                <a:latin typeface="Roboto-Bold"/>
              </a:rPr>
              <a:t>Youth Sponsorship </a:t>
            </a:r>
          </a:p>
          <a:p>
            <a:pPr marL="800100" lvl="1" indent="-342900">
              <a:buFont typeface="Arial" panose="020B0604020202020204" pitchFamily="34" charset="0"/>
              <a:buChar char="•"/>
            </a:pPr>
            <a:r>
              <a:rPr lang="en-US" sz="2000" dirty="0">
                <a:latin typeface="Roboto-Bold"/>
              </a:rPr>
              <a:t>Clubs designed “for teens, by teens” </a:t>
            </a:r>
          </a:p>
          <a:p>
            <a:pPr marL="1257300" lvl="2" indent="-342900">
              <a:buFont typeface="Arial" panose="020B0604020202020204" pitchFamily="34" charset="0"/>
              <a:buChar char="•"/>
            </a:pPr>
            <a:r>
              <a:rPr lang="en-US" sz="2000" dirty="0">
                <a:latin typeface="Roboto-Bold"/>
              </a:rPr>
              <a:t>Leadership &amp; Service </a:t>
            </a:r>
          </a:p>
          <a:p>
            <a:pPr marL="1257300" lvl="2" indent="-342900">
              <a:buFont typeface="Arial" panose="020B0604020202020204" pitchFamily="34" charset="0"/>
              <a:buChar char="•"/>
            </a:pPr>
            <a:r>
              <a:rPr lang="en-US" sz="2000" dirty="0">
                <a:latin typeface="Roboto-Bold"/>
              </a:rPr>
              <a:t>Education &amp; STEM </a:t>
            </a:r>
          </a:p>
          <a:p>
            <a:pPr marL="1257300" lvl="2" indent="-342900">
              <a:buFont typeface="Arial" panose="020B0604020202020204" pitchFamily="34" charset="0"/>
              <a:buChar char="•"/>
            </a:pPr>
            <a:r>
              <a:rPr lang="en-US" sz="2000" dirty="0">
                <a:latin typeface="Roboto-Bold"/>
              </a:rPr>
              <a:t>Health &amp; Wellness</a:t>
            </a:r>
          </a:p>
          <a:p>
            <a:pPr marL="1257300" lvl="2" indent="-342900">
              <a:buFont typeface="Arial" panose="020B0604020202020204" pitchFamily="34" charset="0"/>
              <a:buChar char="•"/>
            </a:pPr>
            <a:r>
              <a:rPr lang="en-US" sz="2000" dirty="0">
                <a:latin typeface="Roboto-Bold"/>
              </a:rPr>
              <a:t>The Arts </a:t>
            </a:r>
          </a:p>
          <a:p>
            <a:pPr marL="1257300" lvl="2" indent="-342900">
              <a:buFont typeface="Arial" panose="020B0604020202020204" pitchFamily="34" charset="0"/>
              <a:buChar char="•"/>
            </a:pPr>
            <a:r>
              <a:rPr lang="en-US" sz="2000" dirty="0">
                <a:latin typeface="Roboto-Bold"/>
              </a:rPr>
              <a:t>Sports &amp; Recreation</a:t>
            </a:r>
          </a:p>
          <a:p>
            <a:pPr marL="1257300" lvl="2" indent="-342900">
              <a:buFont typeface="Arial" panose="020B0604020202020204" pitchFamily="34" charset="0"/>
              <a:buChar char="•"/>
            </a:pPr>
            <a:endParaRPr lang="en-US" sz="2000" dirty="0">
              <a:latin typeface="Roboto-Bold"/>
            </a:endParaRPr>
          </a:p>
          <a:p>
            <a:endParaRPr lang="en-US" sz="2000" dirty="0">
              <a:solidFill>
                <a:srgbClr val="000000"/>
              </a:solidFill>
              <a:latin typeface="Roboto-Regular"/>
            </a:endParaRPr>
          </a:p>
          <a:p>
            <a:endParaRPr lang="en-US" sz="3200" dirty="0">
              <a:solidFill>
                <a:srgbClr val="000000"/>
              </a:solidFill>
              <a:latin typeface="Roboto-Regular"/>
            </a:endParaRPr>
          </a:p>
        </p:txBody>
      </p:sp>
      <p:pic>
        <p:nvPicPr>
          <p:cNvPr id="7" name="Picture 6" descr="A group of people smiling&#10;&#10;Description automatically generated with medium confidence">
            <a:extLst>
              <a:ext uri="{FF2B5EF4-FFF2-40B4-BE49-F238E27FC236}">
                <a16:creationId xmlns:a16="http://schemas.microsoft.com/office/drawing/2014/main" id="{19593D99-78B9-417F-BF0E-1EDDF2102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307" y="0"/>
            <a:ext cx="3696282" cy="1848141"/>
          </a:xfrm>
          <a:prstGeom prst="rect">
            <a:avLst/>
          </a:prstGeom>
        </p:spPr>
      </p:pic>
      <p:sp>
        <p:nvSpPr>
          <p:cNvPr id="8" name="TextBox 7">
            <a:extLst>
              <a:ext uri="{FF2B5EF4-FFF2-40B4-BE49-F238E27FC236}">
                <a16:creationId xmlns:a16="http://schemas.microsoft.com/office/drawing/2014/main" id="{B67BA2A7-36C9-40E5-97D9-5697B94505C7}"/>
              </a:ext>
            </a:extLst>
          </p:cNvPr>
          <p:cNvSpPr txBox="1"/>
          <p:nvPr/>
        </p:nvSpPr>
        <p:spPr>
          <a:xfrm>
            <a:off x="7984307" y="2333685"/>
            <a:ext cx="3696282" cy="4524315"/>
          </a:xfrm>
          <a:prstGeom prst="rect">
            <a:avLst/>
          </a:prstGeom>
          <a:solidFill>
            <a:schemeClr val="accent4">
              <a:lumMod val="60000"/>
              <a:lumOff val="40000"/>
            </a:schemeClr>
          </a:solidFill>
        </p:spPr>
        <p:txBody>
          <a:bodyPr wrap="square" rtlCol="0">
            <a:spAutoFit/>
          </a:bodyPr>
          <a:lstStyle/>
          <a:p>
            <a:endParaRPr lang="en-US" dirty="0"/>
          </a:p>
          <a:p>
            <a:r>
              <a:rPr lang="en-US" b="1" dirty="0"/>
              <a:t>Who: </a:t>
            </a:r>
            <a:r>
              <a:rPr lang="en-US" dirty="0"/>
              <a:t>Teens (13-18) </a:t>
            </a:r>
          </a:p>
          <a:p>
            <a:endParaRPr lang="en-US" dirty="0"/>
          </a:p>
          <a:p>
            <a:r>
              <a:rPr lang="en-US" b="1" dirty="0"/>
              <a:t>When: </a:t>
            </a:r>
            <a:r>
              <a:rPr lang="en-US" dirty="0"/>
              <a:t>After school and Full-days.</a:t>
            </a:r>
          </a:p>
          <a:p>
            <a:endParaRPr lang="en-US" b="1" dirty="0"/>
          </a:p>
          <a:p>
            <a:r>
              <a:rPr lang="en-US" b="1" dirty="0"/>
              <a:t>Where: </a:t>
            </a:r>
            <a:r>
              <a:rPr lang="en-US" dirty="0" err="1"/>
              <a:t>Bldg</a:t>
            </a:r>
            <a:r>
              <a:rPr lang="en-US" dirty="0"/>
              <a:t> 2072, Next to </a:t>
            </a:r>
            <a:r>
              <a:rPr lang="en-US" dirty="0" smtClean="0"/>
              <a:t>Fire Station</a:t>
            </a:r>
            <a:endParaRPr lang="en-US" dirty="0"/>
          </a:p>
          <a:p>
            <a:endParaRPr lang="en-US" dirty="0"/>
          </a:p>
          <a:p>
            <a:r>
              <a:rPr lang="en-US" b="1" dirty="0"/>
              <a:t>How: </a:t>
            </a:r>
            <a:r>
              <a:rPr lang="en-US" dirty="0"/>
              <a:t>Stop by and register </a:t>
            </a:r>
            <a:r>
              <a:rPr lang="en-US" dirty="0" smtClean="0"/>
              <a:t>today</a:t>
            </a:r>
            <a:r>
              <a:rPr lang="en-US" dirty="0"/>
              <a:t>.</a:t>
            </a:r>
          </a:p>
          <a:p>
            <a:endParaRPr lang="en-US" b="1" dirty="0"/>
          </a:p>
          <a:p>
            <a:r>
              <a:rPr lang="en-US" b="1" dirty="0"/>
              <a:t>DSN: </a:t>
            </a:r>
            <a:r>
              <a:rPr lang="en-US" dirty="0"/>
              <a:t>629-4395</a:t>
            </a:r>
            <a:endParaRPr lang="en-US" b="1" dirty="0"/>
          </a:p>
          <a:p>
            <a:endParaRPr lang="en-US" b="1" dirty="0"/>
          </a:p>
          <a:p>
            <a:r>
              <a:rPr lang="en-US" b="1" dirty="0"/>
              <a:t>Website: </a:t>
            </a:r>
          </a:p>
          <a:p>
            <a:r>
              <a:rPr lang="en-US" dirty="0"/>
              <a:t>www.navymwrnaples.com/</a:t>
            </a:r>
            <a:endParaRPr lang="en-US" b="1" dirty="0"/>
          </a:p>
          <a:p>
            <a:endParaRPr lang="en-US" b="1" dirty="0"/>
          </a:p>
          <a:p>
            <a:endParaRPr lang="en-US" b="1" dirty="0"/>
          </a:p>
        </p:txBody>
      </p:sp>
    </p:spTree>
    <p:extLst>
      <p:ext uri="{BB962C8B-B14F-4D97-AF65-F5344CB8AC3E}">
        <p14:creationId xmlns:p14="http://schemas.microsoft.com/office/powerpoint/2010/main" val="224883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15" y="2512291"/>
            <a:ext cx="731433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Roboto-Bold"/>
                <a:ea typeface="+mn-ea"/>
                <a:cs typeface="+mn-cs"/>
              </a:rPr>
              <a:t>Serving </a:t>
            </a:r>
            <a:r>
              <a:rPr kumimoji="0" lang="en-US" sz="2400" b="1" i="0" u="none" strike="noStrike" kern="1200" cap="none" spc="0" normalizeH="0" baseline="0" noProof="0" dirty="0">
                <a:ln>
                  <a:noFill/>
                </a:ln>
                <a:solidFill>
                  <a:prstClr val="black"/>
                </a:solidFill>
                <a:effectLst/>
                <a:uLnTx/>
                <a:uFillTx/>
                <a:latin typeface="Roboto-Bold"/>
                <a:ea typeface="+mn-ea"/>
                <a:cs typeface="+mn-cs"/>
              </a:rPr>
              <a:t>ages 3-18 years through recreational exercise and </a:t>
            </a:r>
            <a:r>
              <a:rPr kumimoji="0" lang="en-US" sz="2400" b="1" i="0" u="none" strike="noStrike" kern="1200" cap="none" spc="0" normalizeH="0" baseline="0" noProof="0" dirty="0" smtClean="0">
                <a:ln>
                  <a:noFill/>
                </a:ln>
                <a:solidFill>
                  <a:prstClr val="black"/>
                </a:solidFill>
                <a:effectLst/>
                <a:uLnTx/>
                <a:uFillTx/>
                <a:latin typeface="Roboto-Bold"/>
                <a:ea typeface="+mn-ea"/>
                <a:cs typeface="+mn-cs"/>
              </a:rPr>
              <a:t>athletics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Winter Leagues for Basketball  and Cheerleading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Spring Leagues for Baseball, Softball  and T-Ball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Summer Sports Clinics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Fall Leagues for Soccer and Flag Football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Fall and Spring Start Smart Sports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Roboto-Bold"/>
                <a:ea typeface="+mn-ea"/>
                <a:cs typeface="+mn-cs"/>
              </a:rPr>
              <a:t>Fun Runs for Families</a:t>
            </a:r>
            <a:endParaRPr kumimoji="0" lang="en-US" sz="3200" b="1" i="0" u="none" strike="noStrike" kern="1200" cap="none" spc="0" normalizeH="0" baseline="0" noProof="0" dirty="0">
              <a:ln>
                <a:noFill/>
              </a:ln>
              <a:solidFill>
                <a:prstClr val="black"/>
              </a:solidFill>
              <a:effectLst/>
              <a:uLnTx/>
              <a:uFillTx/>
              <a:latin typeface="Roboto-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000000"/>
              </a:solidFill>
              <a:effectLst/>
              <a:uLnTx/>
              <a:uFillTx/>
              <a:latin typeface="Robo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Roboto-Regular"/>
              <a:ea typeface="+mn-ea"/>
              <a:cs typeface="+mn-cs"/>
            </a:endParaRP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8737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1396"/>
                </a:solidFill>
                <a:effectLst/>
                <a:uLnTx/>
                <a:uFillTx/>
                <a:latin typeface="Oswald-Regular"/>
                <a:ea typeface="+mn-ea"/>
                <a:cs typeface="+mn-cs"/>
              </a:rPr>
              <a:t>Youth Sports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1396"/>
                </a:solidFill>
                <a:effectLst/>
                <a:uLnTx/>
                <a:uFillTx/>
                <a:latin typeface="Oswald-Regular"/>
                <a:ea typeface="+mn-ea"/>
                <a:cs typeface="+mn-cs"/>
              </a:rPr>
              <a:t>Fitness</a:t>
            </a:r>
            <a:endParaRPr kumimoji="0" lang="en-US" sz="4400" b="0" i="0" u="none" strike="noStrike" kern="1200" cap="none" spc="0" normalizeH="0" baseline="0" noProof="0" dirty="0">
              <a:ln>
                <a:noFill/>
              </a:ln>
              <a:solidFill>
                <a:srgbClr val="001396"/>
              </a:solidFill>
              <a:effectLst/>
              <a:uLnTx/>
              <a:uFillTx/>
              <a:latin typeface="Oswald-Regular"/>
              <a:ea typeface="+mn-ea"/>
              <a:cs typeface="+mn-cs"/>
            </a:endParaRPr>
          </a:p>
        </p:txBody>
      </p:sp>
      <p:sp>
        <p:nvSpPr>
          <p:cNvPr id="5" name="AutoShape 2" descr="Sports, set of athletes of various sports disciplines. Isolated vector silhouettes. Run, soccer, hockey, volleyball, basketball, rugby, baseball, american football, cycling, golf Sports, set of athletes of various sports disciplines. Isolated vector silhouettes. Run, soccer, hockey, volleyball, basketball, rugby, baseball, american football, cycling, golf Sport stoc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descr="Sports, set of athletes of various sports disciplines. Isolated vector silhouettes. Run, soccer, hockey, volleyball, basketball, rugby, baseball, american football, cycling, golf Sports, set of athletes of various sports disciplines. Isolated vector silhouettes. Run, soccer, hockey, volleyball, basketball, rugby, baseball, american football, cycling, golf Sport stock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3"/>
          <a:srcRect b="16626"/>
          <a:stretch/>
        </p:blipFill>
        <p:spPr>
          <a:xfrm>
            <a:off x="7984308" y="15897"/>
            <a:ext cx="3732612" cy="1680824"/>
          </a:xfrm>
          <a:prstGeom prst="rect">
            <a:avLst/>
          </a:prstGeom>
        </p:spPr>
      </p:pic>
      <p:pic>
        <p:nvPicPr>
          <p:cNvPr id="9" name="Picture 8"/>
          <p:cNvPicPr>
            <a:picLocks noChangeAspect="1"/>
          </p:cNvPicPr>
          <p:nvPr/>
        </p:nvPicPr>
        <p:blipFill>
          <a:blip r:embed="rId4"/>
          <a:stretch>
            <a:fillRect/>
          </a:stretch>
        </p:blipFill>
        <p:spPr>
          <a:xfrm>
            <a:off x="7894723" y="5276578"/>
            <a:ext cx="3911781" cy="1581422"/>
          </a:xfrm>
          <a:prstGeom prst="rect">
            <a:avLst/>
          </a:prstGeom>
        </p:spPr>
      </p:pic>
      <p:sp>
        <p:nvSpPr>
          <p:cNvPr id="10" name="TextBox 9">
            <a:extLst>
              <a:ext uri="{FF2B5EF4-FFF2-40B4-BE49-F238E27FC236}">
                <a16:creationId xmlns:a16="http://schemas.microsoft.com/office/drawing/2014/main" id="{B67BA2A7-36C9-40E5-97D9-5697B94505C7}"/>
              </a:ext>
            </a:extLst>
          </p:cNvPr>
          <p:cNvSpPr txBox="1"/>
          <p:nvPr/>
        </p:nvSpPr>
        <p:spPr>
          <a:xfrm>
            <a:off x="7984308" y="2031959"/>
            <a:ext cx="3732612" cy="3170099"/>
          </a:xfrm>
          <a:prstGeom prst="rect">
            <a:avLst/>
          </a:prstGeom>
          <a:solidFill>
            <a:schemeClr val="accent4">
              <a:lumMod val="60000"/>
              <a:lumOff val="40000"/>
            </a:schemeClr>
          </a:solidFill>
        </p:spPr>
        <p:txBody>
          <a:bodyPr wrap="square" rtlCol="0">
            <a:spAutoFit/>
          </a:bodyPr>
          <a:lstStyle/>
          <a:p>
            <a:pPr algn="ctr"/>
            <a:r>
              <a:rPr lang="en-US" sz="5000" b="1" dirty="0" smtClean="0"/>
              <a:t>Volunteer coaches are always welcome!</a:t>
            </a:r>
            <a:endParaRPr lang="en-US" sz="5000" b="1" dirty="0"/>
          </a:p>
        </p:txBody>
      </p:sp>
    </p:spTree>
    <p:extLst>
      <p:ext uri="{BB962C8B-B14F-4D97-AF65-F5344CB8AC3E}">
        <p14:creationId xmlns:p14="http://schemas.microsoft.com/office/powerpoint/2010/main" val="23970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15" y="2512291"/>
            <a:ext cx="10954328" cy="4585871"/>
          </a:xfrm>
          <a:prstGeom prst="rect">
            <a:avLst/>
          </a:prstGeom>
        </p:spPr>
        <p:txBody>
          <a:bodyPr wrap="square">
            <a:spAutoFit/>
          </a:bodyPr>
          <a:lstStyle/>
          <a:p>
            <a:r>
              <a:rPr lang="en-US" sz="2400" b="1" dirty="0">
                <a:latin typeface="Roboto-Bold"/>
              </a:rPr>
              <a:t>FAMILIES - CONTACT YOUR SCHOOL LIAISON OFFICER FOR HELP WITH:</a:t>
            </a:r>
          </a:p>
          <a:p>
            <a:pPr marL="342900" indent="-342900">
              <a:buFont typeface="Arial" panose="020B0604020202020204" pitchFamily="34" charset="0"/>
              <a:buChar char="•"/>
            </a:pPr>
            <a:r>
              <a:rPr lang="en-US" sz="2400" dirty="0">
                <a:latin typeface="Roboto-Bold"/>
              </a:rPr>
              <a:t>Inbound/outbound school transfer</a:t>
            </a:r>
          </a:p>
          <a:p>
            <a:pPr marL="342900" indent="-342900">
              <a:buFont typeface="Arial" panose="020B0604020202020204" pitchFamily="34" charset="0"/>
              <a:buChar char="•"/>
            </a:pPr>
            <a:r>
              <a:rPr lang="en-US" sz="2400" dirty="0">
                <a:latin typeface="Roboto-Bold"/>
              </a:rPr>
              <a:t>Local schools and boundaries</a:t>
            </a:r>
          </a:p>
          <a:p>
            <a:pPr marL="342900" indent="-342900">
              <a:buFont typeface="Arial" panose="020B0604020202020204" pitchFamily="34" charset="0"/>
              <a:buChar char="•"/>
            </a:pPr>
            <a:r>
              <a:rPr lang="en-US" sz="2400" dirty="0">
                <a:latin typeface="Roboto-Bold"/>
              </a:rPr>
              <a:t>Finding the right school</a:t>
            </a:r>
          </a:p>
          <a:p>
            <a:pPr marL="342900" indent="-342900">
              <a:buFont typeface="Arial" panose="020B0604020202020204" pitchFamily="34" charset="0"/>
              <a:buChar char="•"/>
            </a:pPr>
            <a:r>
              <a:rPr lang="en-US" sz="2400" dirty="0">
                <a:latin typeface="Roboto-Bold"/>
              </a:rPr>
              <a:t>Understanding special education</a:t>
            </a:r>
          </a:p>
          <a:p>
            <a:pPr marL="342900" indent="-342900">
              <a:buFont typeface="Arial" panose="020B0604020202020204" pitchFamily="34" charset="0"/>
              <a:buChar char="•"/>
            </a:pPr>
            <a:r>
              <a:rPr lang="en-US" sz="2400" dirty="0">
                <a:latin typeface="Roboto-Bold"/>
              </a:rPr>
              <a:t>Meeting graduation requirements</a:t>
            </a:r>
          </a:p>
          <a:p>
            <a:pPr marL="342900" indent="-342900">
              <a:buFont typeface="Arial" panose="020B0604020202020204" pitchFamily="34" charset="0"/>
              <a:buChar char="•"/>
            </a:pPr>
            <a:r>
              <a:rPr lang="en-US" sz="2400" dirty="0">
                <a:latin typeface="Roboto-Bold"/>
              </a:rPr>
              <a:t>Finding military and local support services</a:t>
            </a:r>
          </a:p>
          <a:p>
            <a:pPr marL="342900" indent="-342900">
              <a:buFont typeface="Arial" panose="020B0604020202020204" pitchFamily="34" charset="0"/>
              <a:buChar char="•"/>
            </a:pPr>
            <a:r>
              <a:rPr lang="en-US" sz="2400" dirty="0">
                <a:latin typeface="Roboto-Bold"/>
              </a:rPr>
              <a:t>Homeschool support</a:t>
            </a:r>
          </a:p>
          <a:p>
            <a:pPr marL="342900" indent="-342900">
              <a:buFont typeface="Arial" panose="020B0604020202020204" pitchFamily="34" charset="0"/>
              <a:buChar char="•"/>
            </a:pPr>
            <a:r>
              <a:rPr lang="en-US" sz="2400" dirty="0">
                <a:latin typeface="Roboto-Bold"/>
              </a:rPr>
              <a:t>Preparing for college and scholarship information</a:t>
            </a:r>
            <a:endParaRPr lang="en-US" sz="3200" dirty="0">
              <a:solidFill>
                <a:srgbClr val="FFCD4D"/>
              </a:solidFill>
              <a:latin typeface="Roboto-Bold"/>
            </a:endParaRPr>
          </a:p>
          <a:p>
            <a:endParaRPr lang="en-US" sz="2000" dirty="0" smtClean="0">
              <a:solidFill>
                <a:srgbClr val="000000"/>
              </a:solidFill>
              <a:latin typeface="Roboto-Regular"/>
            </a:endParaRPr>
          </a:p>
          <a:p>
            <a:endParaRPr lang="en-US" sz="3200" dirty="0">
              <a:solidFill>
                <a:srgbClr val="000000"/>
              </a:solidFill>
              <a:latin typeface="Roboto-Regular"/>
            </a:endParaRPr>
          </a:p>
        </p:txBody>
      </p:sp>
      <p:pic>
        <p:nvPicPr>
          <p:cNvPr id="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512291" cy="2512291"/>
          </a:xfrm>
          <a:prstGeom prst="rect">
            <a:avLst/>
          </a:prstGeom>
        </p:spPr>
      </p:pic>
      <p:sp>
        <p:nvSpPr>
          <p:cNvPr id="4" name="TextBox 3"/>
          <p:cNvSpPr txBox="1"/>
          <p:nvPr/>
        </p:nvSpPr>
        <p:spPr>
          <a:xfrm>
            <a:off x="2636766" y="812800"/>
            <a:ext cx="8737600" cy="1446550"/>
          </a:xfrm>
          <a:prstGeom prst="rect">
            <a:avLst/>
          </a:prstGeom>
          <a:noFill/>
        </p:spPr>
        <p:txBody>
          <a:bodyPr wrap="square" rtlCol="0">
            <a:spAutoFit/>
          </a:bodyPr>
          <a:lstStyle/>
          <a:p>
            <a:r>
              <a:rPr lang="en-US" sz="4400" dirty="0" smtClean="0">
                <a:solidFill>
                  <a:srgbClr val="001396"/>
                </a:solidFill>
                <a:latin typeface="Oswald-Regular"/>
              </a:rPr>
              <a:t>Child and Youth Education Services</a:t>
            </a:r>
            <a:endParaRPr lang="en-US" sz="4400" dirty="0">
              <a:solidFill>
                <a:srgbClr val="001396"/>
              </a:solidFill>
              <a:latin typeface="Oswald-Regula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875" y="3809999"/>
            <a:ext cx="2800350" cy="2406913"/>
          </a:xfrm>
          <a:prstGeom prst="rect">
            <a:avLst/>
          </a:prstGeom>
        </p:spPr>
      </p:pic>
    </p:spTree>
    <p:extLst>
      <p:ext uri="{BB962C8B-B14F-4D97-AF65-F5344CB8AC3E}">
        <p14:creationId xmlns:p14="http://schemas.microsoft.com/office/powerpoint/2010/main" val="2875698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747</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Oswald-Regular</vt:lpstr>
      <vt:lpstr>Roboto-Bold</vt:lpstr>
      <vt:lpstr>Roboto-Regular</vt:lpstr>
      <vt:lpstr>Roboto-Thin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GET STARTED ON A CAREER THAT MATTERS.</dc:title>
  <dc:creator>Samantha Love</dc:creator>
  <cp:lastModifiedBy>Rosemond, Keith E CIV USN NAVSUPPACT NAPLES IT</cp:lastModifiedBy>
  <cp:revision>47</cp:revision>
  <dcterms:created xsi:type="dcterms:W3CDTF">2021-12-06T20:33:22Z</dcterms:created>
  <dcterms:modified xsi:type="dcterms:W3CDTF">2022-08-11T10:09:02Z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